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Roboto"/>
      <p:regular r:id="rId19"/>
      <p:bold r:id="rId20"/>
      <p:italic r:id="rId21"/>
      <p:boldItalic r:id="rId22"/>
    </p:embeddedFont>
    <p:embeddedFont>
      <p:font typeface="Nunito"/>
      <p:regular r:id="rId23"/>
      <p:bold r:id="rId24"/>
      <p:italic r:id="rId25"/>
      <p:boldItalic r:id="rId26"/>
    </p:embeddedFont>
    <p:embeddedFont>
      <p:font typeface="Arial Narrow"/>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j3ehrvFWOTILQy3IhepLHv7xNP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ArialNarrow-bold.fntdata"/><Relationship Id="rId27" Type="http://schemas.openxmlformats.org/officeDocument/2006/relationships/font" Target="fonts/ArialNarrow-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Narrow-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regular.fntdata"/><Relationship Id="rId30" Type="http://schemas.openxmlformats.org/officeDocument/2006/relationships/font" Target="fonts/ArialNarrow-boldItalic.fntdata"/><Relationship Id="rId11" Type="http://schemas.openxmlformats.org/officeDocument/2006/relationships/slide" Target="slides/slide7.xml"/><Relationship Id="rId33" Type="http://schemas.openxmlformats.org/officeDocument/2006/relationships/font" Target="fonts/CenturyGothic-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CenturyGothic-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582b02c4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28582b02c4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7f7bd838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2f7f7bd838c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75f13efb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875f13efb4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ecc07110f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2eecc07110f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ecc07110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eecc07110f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5524a1a2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2f5524a1a24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cd7cbc19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g2fcd7cbc19b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76781cb8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2f76781cb80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cd7cbc19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2fcd7cbc19b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76781cb8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2f76781cb8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cd7cbc19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2fcd7cbc19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hyperlink" Target="https://tinyurl.com/FIT9136-PASS" TargetMode="External"/><Relationship Id="rId7" Type="http://schemas.openxmlformats.org/officeDocument/2006/relationships/hyperlink" Target="https://tinyurl.com/FIT9136-PASS" TargetMode="External"/><Relationship Id="rId8" Type="http://schemas.openxmlformats.org/officeDocument/2006/relationships/hyperlink" Target="https://tinyurl.com/FIT9136-PAS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3.jpg"/><Relationship Id="rId11" Type="http://schemas.openxmlformats.org/officeDocument/2006/relationships/image" Target="../media/image14.png"/><Relationship Id="rId10" Type="http://schemas.openxmlformats.org/officeDocument/2006/relationships/image" Target="../media/image15.png"/><Relationship Id="rId12" Type="http://schemas.openxmlformats.org/officeDocument/2006/relationships/image" Target="../media/image13.png"/><Relationship Id="rId9" Type="http://schemas.openxmlformats.org/officeDocument/2006/relationships/hyperlink" Target="https://github.com/chiefhaowang/PASS-Weekly.git" TargetMode="External"/><Relationship Id="rId5" Type="http://schemas.openxmlformats.org/officeDocument/2006/relationships/image" Target="../media/image4.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hyperlink" Target="mailto:git@github.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 Id="rId11" Type="http://schemas.openxmlformats.org/officeDocument/2006/relationships/image" Target="../media/image14.png"/><Relationship Id="rId10" Type="http://schemas.openxmlformats.org/officeDocument/2006/relationships/image" Target="../media/image15.png"/><Relationship Id="rId12" Type="http://schemas.openxmlformats.org/officeDocument/2006/relationships/image" Target="../media/image13.png"/><Relationship Id="rId9" Type="http://schemas.openxmlformats.org/officeDocument/2006/relationships/hyperlink" Target="https://github.com/chiefhaowang/PASS-Weekly.git" TargetMode="External"/><Relationship Id="rId5" Type="http://schemas.openxmlformats.org/officeDocument/2006/relationships/image" Target="../media/image4.png"/><Relationship Id="rId6" Type="http://schemas.openxmlformats.org/officeDocument/2006/relationships/hyperlink" Target="mailto:harry.wang1@monash.edu" TargetMode="External"/><Relationship Id="rId7" Type="http://schemas.openxmlformats.org/officeDocument/2006/relationships/hyperlink" Target="https://tinyurl.com/FIT9136-PASS" TargetMode="External"/><Relationship Id="rId8" Type="http://schemas.openxmlformats.org/officeDocument/2006/relationships/hyperlink" Target="mailto:git@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hyperlink" Target="https://tinyurl.com/FIT9136-PA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hyperlink" Target="https://tinyurl.com/FIT9136-PAS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hyperlink" Target="https://tinyurl.com/FIT9136-PAS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hyperlink" Target="https://tinyurl.com/FIT9136-PA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txBox="1"/>
          <p:nvPr/>
        </p:nvSpPr>
        <p:spPr>
          <a:xfrm>
            <a:off x="455300" y="2865675"/>
            <a:ext cx="75780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AU" sz="2400" u="none" cap="none" strike="noStrike">
                <a:solidFill>
                  <a:schemeClr val="dk1"/>
                </a:solidFill>
                <a:latin typeface="Century Gothic"/>
                <a:ea typeface="Century Gothic"/>
                <a:cs typeface="Century Gothic"/>
                <a:sym typeface="Century Gothic"/>
              </a:rPr>
              <a:t>Introduction to File Manipulation, Module, Testing and Exception Handling</a:t>
            </a:r>
            <a:endParaRPr b="0" i="0" sz="2800" u="none" cap="none" strike="noStrike">
              <a:solidFill>
                <a:srgbClr val="000000"/>
              </a:solidFill>
              <a:latin typeface="Arial Narrow"/>
              <a:ea typeface="Arial Narrow"/>
              <a:cs typeface="Arial Narrow"/>
              <a:sym typeface="Arial Narrow"/>
            </a:endParaRPr>
          </a:p>
        </p:txBody>
      </p:sp>
      <p:sp>
        <p:nvSpPr>
          <p:cNvPr id="85" name="Google Shape;85;p1"/>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lang="en-AU" sz="2000">
                <a:latin typeface="Arial Narrow"/>
                <a:ea typeface="Arial Narrow"/>
                <a:cs typeface="Arial Narrow"/>
                <a:sym typeface="Arial Narrow"/>
              </a:rPr>
              <a:t>9</a:t>
            </a:r>
            <a:r>
              <a:rPr baseline="30000" lang="en-AU" sz="2000">
                <a:latin typeface="Arial Narrow"/>
                <a:ea typeface="Arial Narrow"/>
                <a:cs typeface="Arial Narrow"/>
                <a:sym typeface="Arial Narrow"/>
              </a:rPr>
              <a:t>th</a:t>
            </a:r>
            <a:r>
              <a:rPr b="0" i="0" lang="en-AU" sz="2000" u="none" cap="none" strike="noStrike">
                <a:solidFill>
                  <a:srgbClr val="000000"/>
                </a:solidFill>
                <a:latin typeface="Arial Narrow"/>
                <a:ea typeface="Arial Narrow"/>
                <a:cs typeface="Arial Narrow"/>
                <a:sym typeface="Arial Narrow"/>
              </a:rPr>
              <a:t> Sep 2024</a:t>
            </a:r>
            <a:endParaRPr b="0" i="0" sz="2000" u="none" cap="none" strike="noStrike">
              <a:solidFill>
                <a:srgbClr val="000000"/>
              </a:solidFill>
              <a:latin typeface="Arial Narrow"/>
              <a:ea typeface="Arial Narrow"/>
              <a:cs typeface="Arial Narrow"/>
              <a:sym typeface="Arial Narrow"/>
            </a:endParaRPr>
          </a:p>
        </p:txBody>
      </p:sp>
      <p:sp>
        <p:nvSpPr>
          <p:cNvPr id="86" name="Google Shape;86;p1"/>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4500" u="none" cap="none" strike="noStrike">
                <a:solidFill>
                  <a:srgbClr val="006CAB"/>
                </a:solidFill>
                <a:latin typeface="Arial Narrow"/>
                <a:ea typeface="Arial Narrow"/>
                <a:cs typeface="Arial Narrow"/>
                <a:sym typeface="Arial Narrow"/>
              </a:rPr>
              <a:t>FIT9136 PASS WEEK </a:t>
            </a:r>
            <a:r>
              <a:rPr b="1" lang="en-AU" sz="4500">
                <a:solidFill>
                  <a:srgbClr val="006CAB"/>
                </a:solidFill>
                <a:latin typeface="Arial Narrow"/>
                <a:ea typeface="Arial Narrow"/>
                <a:cs typeface="Arial Narrow"/>
                <a:sym typeface="Arial Narrow"/>
              </a:rPr>
              <a:t>8</a:t>
            </a:r>
            <a:endParaRPr b="1" i="0" sz="4500" u="none" cap="none" strike="noStrike">
              <a:solidFill>
                <a:srgbClr val="006CAB"/>
              </a:solidFill>
              <a:latin typeface="Arial Narrow"/>
              <a:ea typeface="Arial Narrow"/>
              <a:cs typeface="Arial Narrow"/>
              <a:sym typeface="Arial Narrow"/>
            </a:endParaRPr>
          </a:p>
        </p:txBody>
      </p:sp>
      <p:sp>
        <p:nvSpPr>
          <p:cNvPr id="87" name="Google Shape;87;p1"/>
          <p:cNvSpPr txBox="1"/>
          <p:nvPr/>
        </p:nvSpPr>
        <p:spPr>
          <a:xfrm>
            <a:off x="370183" y="4909579"/>
            <a:ext cx="5649600" cy="76660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88" name="Google Shape;88;p1"/>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pic>
        <p:nvPicPr>
          <p:cNvPr id="194" name="Google Shape;194;g28582b02c4a_0_6"/>
          <p:cNvPicPr preferRelativeResize="0"/>
          <p:nvPr/>
        </p:nvPicPr>
        <p:blipFill rotWithShape="1">
          <a:blip r:embed="rId4">
            <a:alphaModFix/>
          </a:blip>
          <a:srcRect b="44137" l="0" r="0" t="44135"/>
          <a:stretch/>
        </p:blipFill>
        <p:spPr>
          <a:xfrm>
            <a:off x="0" y="5962650"/>
            <a:ext cx="12192000" cy="895351"/>
          </a:xfrm>
          <a:prstGeom prst="rect">
            <a:avLst/>
          </a:prstGeom>
          <a:noFill/>
          <a:ln>
            <a:noFill/>
          </a:ln>
        </p:spPr>
      </p:pic>
      <p:sp>
        <p:nvSpPr>
          <p:cNvPr id="195" name="Google Shape;195;g28582b02c4a_0_6"/>
          <p:cNvSpPr txBox="1"/>
          <p:nvPr/>
        </p:nvSpPr>
        <p:spPr>
          <a:xfrm>
            <a:off x="306050" y="326300"/>
            <a:ext cx="109383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Problem Solving Section - Class Design &amp; Testing</a:t>
            </a:r>
            <a:endParaRPr b="1" i="0" sz="4200" u="none" cap="none" strike="noStrike">
              <a:solidFill>
                <a:srgbClr val="000000"/>
              </a:solidFill>
              <a:latin typeface="Arial Narrow"/>
              <a:ea typeface="Arial Narrow"/>
              <a:cs typeface="Arial Narrow"/>
              <a:sym typeface="Arial Narrow"/>
            </a:endParaRPr>
          </a:p>
        </p:txBody>
      </p:sp>
      <p:pic>
        <p:nvPicPr>
          <p:cNvPr id="196" name="Google Shape;196;g28582b02c4a_0_6"/>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97" name="Google Shape;197;g28582b02c4a_0_6"/>
          <p:cNvSpPr txBox="1"/>
          <p:nvPr/>
        </p:nvSpPr>
        <p:spPr>
          <a:xfrm>
            <a:off x="1016800" y="1796475"/>
            <a:ext cx="10300200" cy="28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2200">
                <a:solidFill>
                  <a:schemeClr val="dk1"/>
                </a:solidFill>
              </a:rPr>
              <a:t>Material Description</a:t>
            </a:r>
            <a:r>
              <a:rPr lang="en-AU" sz="2200">
                <a:solidFill>
                  <a:schemeClr val="dk1"/>
                </a:solidFill>
              </a:rPr>
              <a:t>: </a:t>
            </a:r>
            <a:r>
              <a:rPr b="1" lang="en-AU" sz="2200" u="sng">
                <a:solidFill>
                  <a:schemeClr val="hlink"/>
                </a:solidFill>
                <a:hlinkClick r:id="rId6"/>
              </a:rPr>
              <a:t>https://tinyurl.com/FIT9136-PASS</a:t>
            </a:r>
            <a:r>
              <a:rPr lang="en-AU" sz="2200">
                <a:solidFill>
                  <a:schemeClr val="dk1"/>
                </a:solidFill>
              </a:rPr>
              <a:t>/Week8/problem_solving_section_desc.docx</a:t>
            </a:r>
            <a:endParaRPr sz="2200">
              <a:solidFill>
                <a:schemeClr val="dk1"/>
              </a:solidFill>
            </a:endParaRPr>
          </a:p>
          <a:p>
            <a:pPr indent="0" lvl="0" marL="0" rtl="0" algn="l">
              <a:lnSpc>
                <a:spcPct val="115000"/>
              </a:lnSpc>
              <a:spcBef>
                <a:spcPts val="0"/>
              </a:spcBef>
              <a:spcAft>
                <a:spcPts val="0"/>
              </a:spcAft>
              <a:buNone/>
            </a:pPr>
            <a:r>
              <a:t/>
            </a:r>
            <a:endParaRPr sz="2200">
              <a:solidFill>
                <a:schemeClr val="dk1"/>
              </a:solidFill>
            </a:endParaRPr>
          </a:p>
          <a:p>
            <a:pPr indent="0" lvl="0" marL="0" rtl="0" algn="l">
              <a:lnSpc>
                <a:spcPct val="115000"/>
              </a:lnSpc>
              <a:spcBef>
                <a:spcPts val="0"/>
              </a:spcBef>
              <a:spcAft>
                <a:spcPts val="0"/>
              </a:spcAft>
              <a:buNone/>
            </a:pPr>
            <a:r>
              <a:rPr b="1" lang="en-AU" sz="2200">
                <a:solidFill>
                  <a:schemeClr val="dk1"/>
                </a:solidFill>
              </a:rPr>
              <a:t>Solution</a:t>
            </a:r>
            <a:r>
              <a:rPr lang="en-AU" sz="2200">
                <a:solidFill>
                  <a:schemeClr val="dk1"/>
                </a:solidFill>
              </a:rPr>
              <a:t>: </a:t>
            </a:r>
            <a:r>
              <a:rPr b="1" lang="en-AU" sz="2200" u="sng">
                <a:solidFill>
                  <a:schemeClr val="hlink"/>
                </a:solidFill>
                <a:hlinkClick r:id="rId7"/>
              </a:rPr>
              <a:t>https://tinyurl.com/FIT9136-PASS</a:t>
            </a:r>
            <a:r>
              <a:rPr lang="en-AU" sz="2200">
                <a:solidFill>
                  <a:schemeClr val="dk1"/>
                </a:solidFill>
              </a:rPr>
              <a:t>/Week8/student_management</a:t>
            </a:r>
            <a:endParaRPr sz="2200">
              <a:solidFill>
                <a:schemeClr val="dk1"/>
              </a:solidFill>
            </a:endParaRPr>
          </a:p>
          <a:p>
            <a:pPr indent="0" lvl="0" marL="0" rtl="0" algn="l">
              <a:lnSpc>
                <a:spcPct val="115000"/>
              </a:lnSpc>
              <a:spcBef>
                <a:spcPts val="0"/>
              </a:spcBef>
              <a:spcAft>
                <a:spcPts val="0"/>
              </a:spcAft>
              <a:buNone/>
            </a:pPr>
            <a:r>
              <a:t/>
            </a:r>
            <a:endParaRPr sz="2200">
              <a:solidFill>
                <a:schemeClr val="dk1"/>
              </a:solidFill>
            </a:endParaRPr>
          </a:p>
          <a:p>
            <a:pPr indent="0" lvl="0" marL="0" rtl="0" algn="l">
              <a:lnSpc>
                <a:spcPct val="115000"/>
              </a:lnSpc>
              <a:spcBef>
                <a:spcPts val="0"/>
              </a:spcBef>
              <a:spcAft>
                <a:spcPts val="0"/>
              </a:spcAft>
              <a:buNone/>
            </a:pPr>
            <a:r>
              <a:rPr b="1" lang="en-AU" sz="2200">
                <a:solidFill>
                  <a:schemeClr val="dk1"/>
                </a:solidFill>
              </a:rPr>
              <a:t>Test cases</a:t>
            </a:r>
            <a:r>
              <a:rPr lang="en-AU" sz="2200">
                <a:solidFill>
                  <a:schemeClr val="dk1"/>
                </a:solidFill>
              </a:rPr>
              <a:t>: </a:t>
            </a:r>
            <a:r>
              <a:rPr b="1" lang="en-AU" sz="2200" u="sng">
                <a:solidFill>
                  <a:schemeClr val="hlink"/>
                </a:solidFill>
                <a:hlinkClick r:id="rId8"/>
              </a:rPr>
              <a:t>https://tinyurl.com/FIT9136-PASS</a:t>
            </a:r>
            <a:r>
              <a:rPr lang="en-AU" sz="2200">
                <a:solidFill>
                  <a:schemeClr val="dk1"/>
                </a:solidFill>
              </a:rPr>
              <a:t>/Week8/student_management/test.py</a:t>
            </a:r>
            <a:endParaRPr sz="2200">
              <a:solidFill>
                <a:schemeClr val="dk1"/>
              </a:solidFill>
            </a:endParaRPr>
          </a:p>
        </p:txBody>
      </p:sp>
      <p:sp>
        <p:nvSpPr>
          <p:cNvPr id="198" name="Google Shape;198;g28582b02c4a_0_6"/>
          <p:cNvSpPr txBox="1"/>
          <p:nvPr/>
        </p:nvSpPr>
        <p:spPr>
          <a:xfrm>
            <a:off x="7056000" y="5362350"/>
            <a:ext cx="5136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700">
                <a:solidFill>
                  <a:schemeClr val="dk1"/>
                </a:solidFill>
                <a:latin typeface="Calibri"/>
                <a:ea typeface="Calibri"/>
                <a:cs typeface="Calibri"/>
                <a:sym typeface="Calibri"/>
              </a:rPr>
              <a:t>Files are in same name on GitHub</a:t>
            </a:r>
            <a:endParaRPr b="1" sz="2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pic>
        <p:nvPicPr>
          <p:cNvPr id="203" name="Google Shape;203;g2f7f7bd838c_0_27"/>
          <p:cNvPicPr preferRelativeResize="0"/>
          <p:nvPr/>
        </p:nvPicPr>
        <p:blipFill rotWithShape="1">
          <a:blip r:embed="rId4">
            <a:alphaModFix/>
          </a:blip>
          <a:srcRect b="44137" l="0" r="0" t="44137"/>
          <a:stretch/>
        </p:blipFill>
        <p:spPr>
          <a:xfrm>
            <a:off x="0" y="5962650"/>
            <a:ext cx="12192000" cy="895351"/>
          </a:xfrm>
          <a:prstGeom prst="rect">
            <a:avLst/>
          </a:prstGeom>
          <a:noFill/>
          <a:ln>
            <a:noFill/>
          </a:ln>
        </p:spPr>
      </p:pic>
      <p:sp>
        <p:nvSpPr>
          <p:cNvPr id="204" name="Google Shape;204;g2f7f7bd838c_0_27"/>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Let’s see what we got today</a:t>
            </a:r>
            <a:endParaRPr b="1" i="0" sz="4200" u="none" cap="none" strike="noStrike">
              <a:solidFill>
                <a:srgbClr val="000000"/>
              </a:solidFill>
              <a:latin typeface="Arial Narrow"/>
              <a:ea typeface="Arial Narrow"/>
              <a:cs typeface="Arial Narrow"/>
              <a:sym typeface="Arial Narrow"/>
            </a:endParaRPr>
          </a:p>
        </p:txBody>
      </p:sp>
      <p:pic>
        <p:nvPicPr>
          <p:cNvPr id="205" name="Google Shape;205;g2f7f7bd838c_0_27"/>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206" name="Google Shape;206;g2f7f7bd838c_0_27"/>
          <p:cNvPicPr preferRelativeResize="0"/>
          <p:nvPr/>
        </p:nvPicPr>
        <p:blipFill rotWithShape="1">
          <a:blip r:embed="rId6">
            <a:alphaModFix/>
          </a:blip>
          <a:srcRect b="0" l="0" r="0" t="0"/>
          <a:stretch/>
        </p:blipFill>
        <p:spPr>
          <a:xfrm>
            <a:off x="6942075" y="823414"/>
            <a:ext cx="4601113" cy="4746850"/>
          </a:xfrm>
          <a:prstGeom prst="rect">
            <a:avLst/>
          </a:prstGeom>
          <a:noFill/>
          <a:ln>
            <a:noFill/>
          </a:ln>
        </p:spPr>
      </p:pic>
      <p:sp>
        <p:nvSpPr>
          <p:cNvPr id="207" name="Google Shape;207;g2f7f7bd838c_0_27"/>
          <p:cNvSpPr txBox="1"/>
          <p:nvPr/>
        </p:nvSpPr>
        <p:spPr>
          <a:xfrm>
            <a:off x="253250" y="1811600"/>
            <a:ext cx="65238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read and write txt &amp; csv?</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use try &amp; exception?</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implement an abstract </a:t>
            </a:r>
            <a:r>
              <a:rPr lang="en-AU" sz="2800">
                <a:solidFill>
                  <a:schemeClr val="dk1"/>
                </a:solidFill>
                <a:latin typeface="Calibri"/>
                <a:ea typeface="Calibri"/>
                <a:cs typeface="Calibri"/>
                <a:sym typeface="Calibri"/>
              </a:rPr>
              <a:t>logic</a:t>
            </a:r>
            <a:r>
              <a:rPr lang="en-AU" sz="2800">
                <a:solidFill>
                  <a:schemeClr val="dk1"/>
                </a:solidFill>
                <a:latin typeface="Calibri"/>
                <a:ea typeface="Calibri"/>
                <a:cs typeface="Calibri"/>
                <a:sym typeface="Calibri"/>
              </a:rPr>
              <a:t> by coding?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en-AU" sz="2800">
                <a:solidFill>
                  <a:schemeClr val="dk1"/>
                </a:solidFill>
                <a:latin typeface="Calibri"/>
                <a:ea typeface="Calibri"/>
                <a:cs typeface="Calibri"/>
                <a:sym typeface="Calibri"/>
              </a:rPr>
              <a:t>How to </a:t>
            </a:r>
            <a:r>
              <a:rPr lang="en-AU" sz="2800">
                <a:solidFill>
                  <a:schemeClr val="dk1"/>
                </a:solidFill>
                <a:latin typeface="Calibri"/>
                <a:ea typeface="Calibri"/>
                <a:cs typeface="Calibri"/>
                <a:sym typeface="Calibri"/>
              </a:rPr>
              <a:t>summarise the user requirement into the class implementation?</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g2875f13efb4_0_4"/>
          <p:cNvPicPr preferRelativeResize="0"/>
          <p:nvPr/>
        </p:nvPicPr>
        <p:blipFill rotWithShape="1">
          <a:blip r:embed="rId4">
            <a:alphaModFix/>
          </a:blip>
          <a:srcRect b="44137" l="0" r="0" t="44138"/>
          <a:stretch/>
        </p:blipFill>
        <p:spPr>
          <a:xfrm>
            <a:off x="0" y="5962650"/>
            <a:ext cx="12192000" cy="895351"/>
          </a:xfrm>
          <a:prstGeom prst="rect">
            <a:avLst/>
          </a:prstGeom>
          <a:noFill/>
          <a:ln>
            <a:noFill/>
          </a:ln>
        </p:spPr>
      </p:pic>
      <p:sp>
        <p:nvSpPr>
          <p:cNvPr id="213" name="Google Shape;213;g2875f13efb4_0_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214" name="Google Shape;214;g2875f13efb4_0_4"/>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215" name="Google Shape;215;g2875f13efb4_0_4"/>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i="0" lang="en-AU" sz="1900" u="sng" cap="none" strike="noStrike">
                <a:solidFill>
                  <a:schemeClr val="hlink"/>
                </a:solidFill>
                <a:latin typeface="Nunito"/>
                <a:ea typeface="Nunito"/>
                <a:cs typeface="Nunito"/>
                <a:sym typeface="Nunito"/>
                <a:hlinkClick r:id="rId6"/>
              </a:rPr>
              <a:t>harry.wang1@monash.edu</a:t>
            </a:r>
            <a:endParaRPr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i="0" lang="en-AU" sz="1900" u="sng" cap="none" strike="noStrike">
                <a:solidFill>
                  <a:schemeClr val="hlink"/>
                </a:solidFill>
                <a:latin typeface="Nunito"/>
                <a:ea typeface="Nunito"/>
                <a:cs typeface="Nunito"/>
                <a:sym typeface="Nunito"/>
                <a:hlinkClick r:id="rId7"/>
              </a:rPr>
              <a:t>https://tinyurl.com/FIT9136-PASS</a:t>
            </a:r>
            <a:endParaRPr sz="1900">
              <a:latin typeface="Calibri"/>
              <a:ea typeface="Calibri"/>
              <a:cs typeface="Calibri"/>
              <a:sym typeface="Calibri"/>
            </a:endParaRPr>
          </a:p>
          <a:p>
            <a:pPr indent="-349280" lvl="0" marL="457200" marR="0" rtl="0" algn="l">
              <a:lnSpc>
                <a:spcPct val="115000"/>
              </a:lnSpc>
              <a:spcBef>
                <a:spcPts val="0"/>
              </a:spcBef>
              <a:spcAft>
                <a:spcPts val="0"/>
              </a:spcAft>
              <a:buSzPts val="1900"/>
              <a:buFont typeface="Nunito"/>
              <a:buChar char="●"/>
            </a:pPr>
            <a:r>
              <a:rPr lang="en-AU" sz="1900">
                <a:latin typeface="Nunito"/>
                <a:ea typeface="Nunito"/>
                <a:cs typeface="Nunito"/>
                <a:sym typeface="Nunito"/>
              </a:rPr>
              <a:t>Want to have GitHub Repo to access them?  </a:t>
            </a:r>
            <a:endParaRPr sz="1900">
              <a:latin typeface="Nunito"/>
              <a:ea typeface="Nunito"/>
              <a:cs typeface="Nunito"/>
              <a:sym typeface="Nunito"/>
            </a:endParaRPr>
          </a:p>
          <a:p>
            <a:pPr indent="-336550" lvl="0" marL="914400" marR="0" rtl="0" algn="l">
              <a:lnSpc>
                <a:spcPct val="115000"/>
              </a:lnSpc>
              <a:spcBef>
                <a:spcPts val="0"/>
              </a:spcBef>
              <a:spcAft>
                <a:spcPts val="0"/>
              </a:spcAft>
              <a:buSzPts val="1700"/>
              <a:buFont typeface="Nunito"/>
              <a:buAutoNum type="arabicPeriod"/>
            </a:pPr>
            <a:r>
              <a:rPr lang="en-AU" sz="1700">
                <a:latin typeface="Nunito"/>
                <a:ea typeface="Nunito"/>
                <a:cs typeface="Nunito"/>
                <a:sym typeface="Nunito"/>
              </a:rPr>
              <a:t>SSH: </a:t>
            </a:r>
            <a:r>
              <a:rPr lang="en-AU" sz="1700" u="sng">
                <a:solidFill>
                  <a:schemeClr val="hlink"/>
                </a:solidFill>
                <a:latin typeface="Nunito"/>
                <a:ea typeface="Nunito"/>
                <a:cs typeface="Nunito"/>
                <a:sym typeface="Nunito"/>
                <a:hlinkClick r:id="rId8"/>
              </a:rPr>
              <a:t>git@github.com:chiefhaowang/PASS-Weekly.git</a:t>
            </a:r>
            <a:endParaRPr sz="1700">
              <a:latin typeface="Nunito"/>
              <a:ea typeface="Nunito"/>
              <a:cs typeface="Nunito"/>
              <a:sym typeface="Nunito"/>
            </a:endParaRPr>
          </a:p>
          <a:p>
            <a:pPr indent="-336550" lvl="0" marL="914400" marR="0" rtl="0" algn="l">
              <a:lnSpc>
                <a:spcPct val="115000"/>
              </a:lnSpc>
              <a:spcBef>
                <a:spcPts val="0"/>
              </a:spcBef>
              <a:spcAft>
                <a:spcPts val="0"/>
              </a:spcAft>
              <a:buSzPts val="1700"/>
              <a:buFont typeface="Nunito"/>
              <a:buAutoNum type="arabicPeriod"/>
            </a:pPr>
            <a:r>
              <a:rPr lang="en-AU" sz="1700">
                <a:latin typeface="Nunito"/>
                <a:ea typeface="Nunito"/>
                <a:cs typeface="Nunito"/>
                <a:sym typeface="Nunito"/>
              </a:rPr>
              <a:t>HTTPS: </a:t>
            </a:r>
            <a:r>
              <a:rPr lang="en-AU" sz="1700" u="sng">
                <a:solidFill>
                  <a:schemeClr val="hlink"/>
                </a:solidFill>
                <a:latin typeface="Nunito"/>
                <a:ea typeface="Nunito"/>
                <a:cs typeface="Nunito"/>
                <a:sym typeface="Nunito"/>
                <a:hlinkClick r:id="rId9"/>
              </a:rPr>
              <a:t>https://github.com/chiefhaowang/PASS-Weekly.git</a:t>
            </a:r>
            <a:endParaRPr sz="1700">
              <a:latin typeface="Nunito"/>
              <a:ea typeface="Nunito"/>
              <a:cs typeface="Nunito"/>
              <a:sym typeface="Nunito"/>
            </a:endParaRPr>
          </a:p>
        </p:txBody>
      </p:sp>
      <p:sp>
        <p:nvSpPr>
          <p:cNvPr id="216" name="Google Shape;216;g2875f13efb4_0_4"/>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217" name="Google Shape;217;g2875f13efb4_0_4"/>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218" name="Google Shape;218;g2875f13efb4_0_4"/>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219" name="Google Shape;219;g2875f13efb4_0_4"/>
          <p:cNvPicPr preferRelativeResize="0"/>
          <p:nvPr/>
        </p:nvPicPr>
        <p:blipFill>
          <a:blip r:embed="rId10">
            <a:alphaModFix/>
          </a:blip>
          <a:stretch>
            <a:fillRect/>
          </a:stretch>
        </p:blipFill>
        <p:spPr>
          <a:xfrm>
            <a:off x="1165575" y="3298575"/>
            <a:ext cx="2511676" cy="2511676"/>
          </a:xfrm>
          <a:prstGeom prst="rect">
            <a:avLst/>
          </a:prstGeom>
          <a:noFill/>
          <a:ln>
            <a:noFill/>
          </a:ln>
        </p:spPr>
      </p:pic>
      <p:pic>
        <p:nvPicPr>
          <p:cNvPr id="220" name="Google Shape;220;g2875f13efb4_0_4"/>
          <p:cNvPicPr preferRelativeResize="0"/>
          <p:nvPr/>
        </p:nvPicPr>
        <p:blipFill>
          <a:blip r:embed="rId11">
            <a:alphaModFix/>
          </a:blip>
          <a:stretch>
            <a:fillRect/>
          </a:stretch>
        </p:blipFill>
        <p:spPr>
          <a:xfrm>
            <a:off x="4961713" y="3298575"/>
            <a:ext cx="2511674" cy="2511674"/>
          </a:xfrm>
          <a:prstGeom prst="rect">
            <a:avLst/>
          </a:prstGeom>
          <a:noFill/>
          <a:ln>
            <a:noFill/>
          </a:ln>
        </p:spPr>
      </p:pic>
      <p:pic>
        <p:nvPicPr>
          <p:cNvPr id="221" name="Google Shape;221;g2875f13efb4_0_4"/>
          <p:cNvPicPr preferRelativeResize="0"/>
          <p:nvPr/>
        </p:nvPicPr>
        <p:blipFill>
          <a:blip r:embed="rId12">
            <a:alphaModFix/>
          </a:blip>
          <a:stretch>
            <a:fillRect/>
          </a:stretch>
        </p:blipFill>
        <p:spPr>
          <a:xfrm>
            <a:off x="8819949" y="3298575"/>
            <a:ext cx="2501901" cy="2511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5" name="Shape 225"/>
        <p:cNvGrpSpPr/>
        <p:nvPr/>
      </p:nvGrpSpPr>
      <p:grpSpPr>
        <a:xfrm>
          <a:off x="0" y="0"/>
          <a:ext cx="0" cy="0"/>
          <a:chOff x="0" y="0"/>
          <a:chExt cx="0" cy="0"/>
        </a:xfrm>
      </p:grpSpPr>
      <p:sp>
        <p:nvSpPr>
          <p:cNvPr id="226" name="Google Shape;226;g2eecc07110f_0_88"/>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AU" sz="2000">
                <a:solidFill>
                  <a:schemeClr val="dk1"/>
                </a:solidFill>
                <a:latin typeface="Arial Narrow"/>
                <a:ea typeface="Arial Narrow"/>
                <a:cs typeface="Arial Narrow"/>
                <a:sym typeface="Arial Narrow"/>
              </a:rPr>
              <a:t>9</a:t>
            </a:r>
            <a:r>
              <a:rPr baseline="30000" lang="en-AU" sz="2000">
                <a:solidFill>
                  <a:schemeClr val="dk1"/>
                </a:solidFill>
                <a:latin typeface="Arial Narrow"/>
                <a:ea typeface="Arial Narrow"/>
                <a:cs typeface="Arial Narrow"/>
                <a:sym typeface="Arial Narrow"/>
              </a:rPr>
              <a:t>th</a:t>
            </a:r>
            <a:r>
              <a:rPr lang="en-AU" sz="2000">
                <a:solidFill>
                  <a:schemeClr val="dk1"/>
                </a:solidFill>
                <a:latin typeface="Arial Narrow"/>
                <a:ea typeface="Arial Narrow"/>
                <a:cs typeface="Arial Narrow"/>
                <a:sym typeface="Arial Narrow"/>
              </a:rPr>
              <a:t> Sep 2024</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Narrow"/>
              <a:ea typeface="Arial Narrow"/>
              <a:cs typeface="Arial Narrow"/>
              <a:sym typeface="Arial Narrow"/>
            </a:endParaRPr>
          </a:p>
        </p:txBody>
      </p:sp>
      <p:sp>
        <p:nvSpPr>
          <p:cNvPr id="227" name="Google Shape;227;g2eecc07110f_0_88"/>
          <p:cNvSpPr txBox="1"/>
          <p:nvPr/>
        </p:nvSpPr>
        <p:spPr>
          <a:xfrm>
            <a:off x="370183" y="2024471"/>
            <a:ext cx="6012600" cy="118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8100" u="none" cap="none" strike="noStrike">
                <a:solidFill>
                  <a:srgbClr val="006CAB"/>
                </a:solidFill>
                <a:latin typeface="Arial Narrow"/>
                <a:ea typeface="Arial Narrow"/>
                <a:cs typeface="Arial Narrow"/>
                <a:sym typeface="Arial Narrow"/>
              </a:rPr>
              <a:t>Thank You</a:t>
            </a:r>
            <a:endParaRPr b="1" i="0" sz="8100" u="none" cap="none" strike="noStrike">
              <a:solidFill>
                <a:srgbClr val="006CAB"/>
              </a:solidFill>
              <a:latin typeface="Arial Narrow"/>
              <a:ea typeface="Arial Narrow"/>
              <a:cs typeface="Arial Narrow"/>
              <a:sym typeface="Arial Narrow"/>
            </a:endParaRPr>
          </a:p>
        </p:txBody>
      </p:sp>
      <p:sp>
        <p:nvSpPr>
          <p:cNvPr id="228" name="Google Shape;228;g2eecc07110f_0_88"/>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29" name="Google Shape;229;g2eecc07110f_0_88"/>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30" name="Google Shape;230;g2eecc07110f_0_88"/>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g2eecc07110f_0_97"/>
          <p:cNvSpPr txBox="1"/>
          <p:nvPr/>
        </p:nvSpPr>
        <p:spPr>
          <a:xfrm>
            <a:off x="370485" y="4463086"/>
            <a:ext cx="5649300" cy="409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Arial"/>
              <a:buNone/>
            </a:pPr>
            <a:r>
              <a:rPr lang="en-AU" sz="2000">
                <a:solidFill>
                  <a:schemeClr val="dk1"/>
                </a:solidFill>
                <a:latin typeface="Arial Narrow"/>
                <a:ea typeface="Arial Narrow"/>
                <a:cs typeface="Arial Narrow"/>
                <a:sym typeface="Arial Narrow"/>
              </a:rPr>
              <a:t>9</a:t>
            </a:r>
            <a:r>
              <a:rPr baseline="30000" lang="en-AU" sz="2000">
                <a:solidFill>
                  <a:schemeClr val="dk1"/>
                </a:solidFill>
                <a:latin typeface="Arial Narrow"/>
                <a:ea typeface="Arial Narrow"/>
                <a:cs typeface="Arial Narrow"/>
                <a:sym typeface="Arial Narrow"/>
              </a:rPr>
              <a:t>th</a:t>
            </a:r>
            <a:r>
              <a:rPr lang="en-AU" sz="2000">
                <a:solidFill>
                  <a:schemeClr val="dk1"/>
                </a:solidFill>
                <a:latin typeface="Arial Narrow"/>
                <a:ea typeface="Arial Narrow"/>
                <a:cs typeface="Arial Narrow"/>
                <a:sym typeface="Arial Narrow"/>
              </a:rPr>
              <a:t> Sep 2024</a:t>
            </a:r>
            <a:endParaRPr b="0" i="0" sz="2000" u="none" cap="none" strike="noStrike">
              <a:solidFill>
                <a:schemeClr val="dk1"/>
              </a:solidFill>
              <a:latin typeface="Arial Narrow"/>
              <a:ea typeface="Arial Narrow"/>
              <a:cs typeface="Arial Narrow"/>
              <a:sym typeface="Arial Narrow"/>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Narrow"/>
              <a:ea typeface="Arial Narrow"/>
              <a:cs typeface="Arial Narrow"/>
              <a:sym typeface="Arial Narrow"/>
            </a:endParaRPr>
          </a:p>
        </p:txBody>
      </p:sp>
      <p:sp>
        <p:nvSpPr>
          <p:cNvPr id="236" name="Google Shape;236;g2eecc07110f_0_97"/>
          <p:cNvSpPr txBox="1"/>
          <p:nvPr/>
        </p:nvSpPr>
        <p:spPr>
          <a:xfrm>
            <a:off x="370475" y="2186576"/>
            <a:ext cx="6822000" cy="148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6CAB"/>
              </a:buClr>
              <a:buSzPts val="4500"/>
              <a:buFont typeface="Arial"/>
              <a:buNone/>
            </a:pPr>
            <a:r>
              <a:rPr b="1" i="0" lang="en-AU" sz="6100" u="none" cap="none" strike="noStrike">
                <a:solidFill>
                  <a:srgbClr val="006CAB"/>
                </a:solidFill>
                <a:latin typeface="Arial Narrow"/>
                <a:ea typeface="Arial Narrow"/>
                <a:cs typeface="Arial Narrow"/>
                <a:sym typeface="Arial Narrow"/>
              </a:rPr>
              <a:t>Questions &amp; Answers</a:t>
            </a:r>
            <a:endParaRPr b="1" i="0" sz="6100" u="none" cap="none" strike="noStrike">
              <a:solidFill>
                <a:srgbClr val="006CAB"/>
              </a:solidFill>
              <a:latin typeface="Arial Narrow"/>
              <a:ea typeface="Arial Narrow"/>
              <a:cs typeface="Arial Narrow"/>
              <a:sym typeface="Arial Narrow"/>
            </a:endParaRPr>
          </a:p>
        </p:txBody>
      </p:sp>
      <p:sp>
        <p:nvSpPr>
          <p:cNvPr id="237" name="Google Shape;237;g2eecc07110f_0_97"/>
          <p:cNvSpPr txBox="1"/>
          <p:nvPr/>
        </p:nvSpPr>
        <p:spPr>
          <a:xfrm>
            <a:off x="370183" y="4909579"/>
            <a:ext cx="5649600" cy="76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0" i="0" lang="en-AU" sz="2000" u="none" cap="none" strike="noStrike">
                <a:solidFill>
                  <a:srgbClr val="000000"/>
                </a:solidFill>
                <a:latin typeface="Arial Narrow"/>
                <a:ea typeface="Arial Narrow"/>
                <a:cs typeface="Arial Narrow"/>
                <a:sym typeface="Arial Narrow"/>
              </a:rPr>
              <a:t>CL_33 Innovation Walk, Room C107 / Online</a:t>
            </a:r>
            <a:endParaRPr b="0" i="0" sz="2000" u="none" cap="none" strike="noStrike">
              <a:solidFill>
                <a:srgbClr val="000000"/>
              </a:solidFill>
              <a:latin typeface="Arial Narrow"/>
              <a:ea typeface="Arial Narrow"/>
              <a:cs typeface="Arial Narrow"/>
              <a:sym typeface="Arial Narrow"/>
            </a:endParaRPr>
          </a:p>
        </p:txBody>
      </p:sp>
      <p:pic>
        <p:nvPicPr>
          <p:cNvPr id="238" name="Google Shape;238;g2eecc07110f_0_97"/>
          <p:cNvPicPr preferRelativeResize="0"/>
          <p:nvPr/>
        </p:nvPicPr>
        <p:blipFill rotWithShape="1">
          <a:blip r:embed="rId3">
            <a:alphaModFix/>
          </a:blip>
          <a:srcRect b="0" l="0" r="0" t="0"/>
          <a:stretch/>
        </p:blipFill>
        <p:spPr>
          <a:xfrm>
            <a:off x="8610395" y="0"/>
            <a:ext cx="2933424" cy="6857999"/>
          </a:xfrm>
          <a:prstGeom prst="rect">
            <a:avLst/>
          </a:prstGeom>
          <a:noFill/>
          <a:ln>
            <a:noFill/>
          </a:ln>
        </p:spPr>
      </p:pic>
      <p:pic>
        <p:nvPicPr>
          <p:cNvPr id="239" name="Google Shape;239;g2eecc07110f_0_97"/>
          <p:cNvPicPr preferRelativeResize="0"/>
          <p:nvPr/>
        </p:nvPicPr>
        <p:blipFill rotWithShape="1">
          <a:blip r:embed="rId4">
            <a:alphaModFix/>
          </a:blip>
          <a:srcRect b="0" l="0" r="0" t="0"/>
          <a:stretch/>
        </p:blipFill>
        <p:spPr>
          <a:xfrm>
            <a:off x="469903" y="427056"/>
            <a:ext cx="2330175" cy="67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4">
            <a:alphaModFix/>
          </a:blip>
          <a:srcRect b="44138" l="0" r="0" t="44138"/>
          <a:stretch/>
        </p:blipFill>
        <p:spPr>
          <a:xfrm>
            <a:off x="0" y="5962650"/>
            <a:ext cx="12192000" cy="895351"/>
          </a:xfrm>
          <a:prstGeom prst="rect">
            <a:avLst/>
          </a:prstGeom>
          <a:noFill/>
          <a:ln>
            <a:noFill/>
          </a:ln>
        </p:spPr>
      </p:pic>
      <p:sp>
        <p:nvSpPr>
          <p:cNvPr id="95" name="Google Shape;95;p2"/>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Attendance &amp; Resources</a:t>
            </a:r>
            <a:endParaRPr b="1" i="0" sz="4200" u="none" cap="none" strike="noStrike">
              <a:solidFill>
                <a:srgbClr val="000000"/>
              </a:solidFill>
              <a:latin typeface="Arial Narrow"/>
              <a:ea typeface="Arial Narrow"/>
              <a:cs typeface="Arial Narrow"/>
              <a:sym typeface="Arial Narrow"/>
            </a:endParaRPr>
          </a:p>
        </p:txBody>
      </p:sp>
      <p:pic>
        <p:nvPicPr>
          <p:cNvPr id="96" name="Google Shape;96;p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97" name="Google Shape;97;p2"/>
          <p:cNvSpPr txBox="1"/>
          <p:nvPr/>
        </p:nvSpPr>
        <p:spPr>
          <a:xfrm>
            <a:off x="771700" y="1063400"/>
            <a:ext cx="11194500" cy="1720200"/>
          </a:xfrm>
          <a:prstGeom prst="rect">
            <a:avLst/>
          </a:prstGeom>
          <a:noFill/>
          <a:ln>
            <a:noFill/>
          </a:ln>
        </p:spPr>
        <p:txBody>
          <a:bodyPr anchorCtr="0" anchor="t" bIns="45700" lIns="91425" spcFirstLastPara="1" rIns="91425" wrap="square" tIns="45700">
            <a:normAutofit/>
          </a:bodyPr>
          <a:lstStyle/>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Any questions? Email me: </a:t>
            </a:r>
            <a:r>
              <a:rPr i="0" lang="en-AU" sz="1900" u="sng" cap="none" strike="noStrike">
                <a:solidFill>
                  <a:schemeClr val="hlink"/>
                </a:solidFill>
                <a:latin typeface="Nunito"/>
                <a:ea typeface="Nunito"/>
                <a:cs typeface="Nunito"/>
                <a:sym typeface="Nunito"/>
                <a:hlinkClick r:id="rId6"/>
              </a:rPr>
              <a:t>harry.wang1@monash.edu</a:t>
            </a:r>
            <a:endParaRPr i="0" sz="1900" u="none" cap="none" strike="noStrike">
              <a:solidFill>
                <a:srgbClr val="000000"/>
              </a:solidFill>
              <a:latin typeface="Nunito"/>
              <a:ea typeface="Nunito"/>
              <a:cs typeface="Nunito"/>
              <a:sym typeface="Nunito"/>
            </a:endParaRPr>
          </a:p>
          <a:p>
            <a:pPr indent="-349280" lvl="0" marL="457200" marR="0" rtl="0" algn="l">
              <a:lnSpc>
                <a:spcPct val="115000"/>
              </a:lnSpc>
              <a:spcBef>
                <a:spcPts val="0"/>
              </a:spcBef>
              <a:spcAft>
                <a:spcPts val="0"/>
              </a:spcAft>
              <a:buClr>
                <a:srgbClr val="424242"/>
              </a:buClr>
              <a:buSzPts val="1900"/>
              <a:buFont typeface="Nunito"/>
              <a:buChar char="●"/>
            </a:pPr>
            <a:r>
              <a:rPr b="0" i="0" lang="en-AU" sz="1900" u="none" cap="none" strike="noStrike">
                <a:solidFill>
                  <a:srgbClr val="000000"/>
                </a:solidFill>
                <a:latin typeface="Nunito"/>
                <a:ea typeface="Nunito"/>
                <a:cs typeface="Nunito"/>
                <a:sym typeface="Nunito"/>
              </a:rPr>
              <a:t>Also find the drive to receive the weekly slides: </a:t>
            </a:r>
            <a:r>
              <a:rPr i="0" lang="en-AU" sz="1900" u="sng" cap="none" strike="noStrike">
                <a:solidFill>
                  <a:schemeClr val="hlink"/>
                </a:solidFill>
                <a:latin typeface="Nunito"/>
                <a:ea typeface="Nunito"/>
                <a:cs typeface="Nunito"/>
                <a:sym typeface="Nunito"/>
                <a:hlinkClick r:id="rId7"/>
              </a:rPr>
              <a:t>https://tinyurl.com/FIT9136-PASS</a:t>
            </a:r>
            <a:endParaRPr sz="1900">
              <a:latin typeface="Calibri"/>
              <a:ea typeface="Calibri"/>
              <a:cs typeface="Calibri"/>
              <a:sym typeface="Calibri"/>
            </a:endParaRPr>
          </a:p>
          <a:p>
            <a:pPr indent="-349280" lvl="0" marL="457200" marR="0" rtl="0" algn="l">
              <a:lnSpc>
                <a:spcPct val="115000"/>
              </a:lnSpc>
              <a:spcBef>
                <a:spcPts val="0"/>
              </a:spcBef>
              <a:spcAft>
                <a:spcPts val="0"/>
              </a:spcAft>
              <a:buSzPts val="1900"/>
              <a:buFont typeface="Nunito"/>
              <a:buChar char="●"/>
            </a:pPr>
            <a:r>
              <a:rPr lang="en-AU" sz="1900">
                <a:latin typeface="Nunito"/>
                <a:ea typeface="Nunito"/>
                <a:cs typeface="Nunito"/>
                <a:sym typeface="Nunito"/>
              </a:rPr>
              <a:t>Want to have GitHub Repo to access them?  </a:t>
            </a:r>
            <a:endParaRPr sz="1900">
              <a:latin typeface="Nunito"/>
              <a:ea typeface="Nunito"/>
              <a:cs typeface="Nunito"/>
              <a:sym typeface="Nunito"/>
            </a:endParaRPr>
          </a:p>
          <a:p>
            <a:pPr indent="-336550" lvl="0" marL="914400" marR="0" rtl="0" algn="l">
              <a:lnSpc>
                <a:spcPct val="115000"/>
              </a:lnSpc>
              <a:spcBef>
                <a:spcPts val="0"/>
              </a:spcBef>
              <a:spcAft>
                <a:spcPts val="0"/>
              </a:spcAft>
              <a:buSzPts val="1700"/>
              <a:buFont typeface="Nunito"/>
              <a:buAutoNum type="arabicPeriod"/>
            </a:pPr>
            <a:r>
              <a:rPr lang="en-AU" sz="1700">
                <a:latin typeface="Nunito"/>
                <a:ea typeface="Nunito"/>
                <a:cs typeface="Nunito"/>
                <a:sym typeface="Nunito"/>
              </a:rPr>
              <a:t>SSH: </a:t>
            </a:r>
            <a:r>
              <a:rPr lang="en-AU" sz="1700" u="sng">
                <a:solidFill>
                  <a:schemeClr val="hlink"/>
                </a:solidFill>
                <a:latin typeface="Nunito"/>
                <a:ea typeface="Nunito"/>
                <a:cs typeface="Nunito"/>
                <a:sym typeface="Nunito"/>
                <a:hlinkClick r:id="rId8"/>
              </a:rPr>
              <a:t>git@github.com:chiefhaowang/PASS-Weekly.git</a:t>
            </a:r>
            <a:endParaRPr sz="1700">
              <a:latin typeface="Nunito"/>
              <a:ea typeface="Nunito"/>
              <a:cs typeface="Nunito"/>
              <a:sym typeface="Nunito"/>
            </a:endParaRPr>
          </a:p>
          <a:p>
            <a:pPr indent="-336550" lvl="0" marL="914400" marR="0" rtl="0" algn="l">
              <a:lnSpc>
                <a:spcPct val="115000"/>
              </a:lnSpc>
              <a:spcBef>
                <a:spcPts val="0"/>
              </a:spcBef>
              <a:spcAft>
                <a:spcPts val="0"/>
              </a:spcAft>
              <a:buSzPts val="1700"/>
              <a:buFont typeface="Nunito"/>
              <a:buAutoNum type="arabicPeriod"/>
            </a:pPr>
            <a:r>
              <a:rPr lang="en-AU" sz="1700">
                <a:latin typeface="Nunito"/>
                <a:ea typeface="Nunito"/>
                <a:cs typeface="Nunito"/>
                <a:sym typeface="Nunito"/>
              </a:rPr>
              <a:t>HTTPS: </a:t>
            </a:r>
            <a:r>
              <a:rPr lang="en-AU" sz="1700" u="sng">
                <a:solidFill>
                  <a:schemeClr val="hlink"/>
                </a:solidFill>
                <a:latin typeface="Nunito"/>
                <a:ea typeface="Nunito"/>
                <a:cs typeface="Nunito"/>
                <a:sym typeface="Nunito"/>
                <a:hlinkClick r:id="rId9"/>
              </a:rPr>
              <a:t>https://github.com/chiefhaowang/PASS-Weekly.git</a:t>
            </a:r>
            <a:endParaRPr sz="1700">
              <a:latin typeface="Nunito"/>
              <a:ea typeface="Nunito"/>
              <a:cs typeface="Nunito"/>
              <a:sym typeface="Nunito"/>
            </a:endParaRPr>
          </a:p>
        </p:txBody>
      </p:sp>
      <p:sp>
        <p:nvSpPr>
          <p:cNvPr id="98" name="Google Shape;98;p2"/>
          <p:cNvSpPr txBox="1"/>
          <p:nvPr/>
        </p:nvSpPr>
        <p:spPr>
          <a:xfrm>
            <a:off x="1523513" y="2653575"/>
            <a:ext cx="179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Monday 2-3pm</a:t>
            </a:r>
            <a:endParaRPr b="1" i="0" sz="2000" u="none" cap="none" strike="noStrike">
              <a:solidFill>
                <a:schemeClr val="dk1"/>
              </a:solidFill>
              <a:latin typeface="Calibri"/>
              <a:ea typeface="Calibri"/>
              <a:cs typeface="Calibri"/>
              <a:sym typeface="Calibri"/>
            </a:endParaRPr>
          </a:p>
        </p:txBody>
      </p:sp>
      <p:sp>
        <p:nvSpPr>
          <p:cNvPr id="99" name="Google Shape;99;p2"/>
          <p:cNvSpPr txBox="1"/>
          <p:nvPr/>
        </p:nvSpPr>
        <p:spPr>
          <a:xfrm>
            <a:off x="5283713"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9-10am</a:t>
            </a:r>
            <a:endParaRPr b="1" i="0" sz="2000" u="none" cap="none" strike="noStrike">
              <a:solidFill>
                <a:schemeClr val="dk1"/>
              </a:solidFill>
              <a:latin typeface="Calibri"/>
              <a:ea typeface="Calibri"/>
              <a:cs typeface="Calibri"/>
              <a:sym typeface="Calibri"/>
            </a:endParaRPr>
          </a:p>
        </p:txBody>
      </p:sp>
      <p:sp>
        <p:nvSpPr>
          <p:cNvPr id="100" name="Google Shape;100;p2"/>
          <p:cNvSpPr txBox="1"/>
          <p:nvPr/>
        </p:nvSpPr>
        <p:spPr>
          <a:xfrm>
            <a:off x="9090175" y="2653575"/>
            <a:ext cx="2143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AU" sz="2000" u="none" cap="none" strike="noStrike">
                <a:solidFill>
                  <a:schemeClr val="dk1"/>
                </a:solidFill>
                <a:latin typeface="Calibri"/>
                <a:ea typeface="Calibri"/>
                <a:cs typeface="Calibri"/>
                <a:sym typeface="Calibri"/>
              </a:rPr>
              <a:t>Tuesday 4-5pm</a:t>
            </a:r>
            <a:endParaRPr b="1" i="0" sz="2000" u="none" cap="none" strike="noStrike">
              <a:solidFill>
                <a:schemeClr val="dk1"/>
              </a:solidFill>
              <a:latin typeface="Calibri"/>
              <a:ea typeface="Calibri"/>
              <a:cs typeface="Calibri"/>
              <a:sym typeface="Calibri"/>
            </a:endParaRPr>
          </a:p>
        </p:txBody>
      </p:sp>
      <p:pic>
        <p:nvPicPr>
          <p:cNvPr id="101" name="Google Shape;101;p2"/>
          <p:cNvPicPr preferRelativeResize="0"/>
          <p:nvPr/>
        </p:nvPicPr>
        <p:blipFill>
          <a:blip r:embed="rId10">
            <a:alphaModFix/>
          </a:blip>
          <a:stretch>
            <a:fillRect/>
          </a:stretch>
        </p:blipFill>
        <p:spPr>
          <a:xfrm>
            <a:off x="1165575" y="3298575"/>
            <a:ext cx="2511676" cy="2511676"/>
          </a:xfrm>
          <a:prstGeom prst="rect">
            <a:avLst/>
          </a:prstGeom>
          <a:noFill/>
          <a:ln>
            <a:noFill/>
          </a:ln>
        </p:spPr>
      </p:pic>
      <p:pic>
        <p:nvPicPr>
          <p:cNvPr id="102" name="Google Shape;102;p2"/>
          <p:cNvPicPr preferRelativeResize="0"/>
          <p:nvPr/>
        </p:nvPicPr>
        <p:blipFill>
          <a:blip r:embed="rId11">
            <a:alphaModFix/>
          </a:blip>
          <a:stretch>
            <a:fillRect/>
          </a:stretch>
        </p:blipFill>
        <p:spPr>
          <a:xfrm>
            <a:off x="4961713" y="3298575"/>
            <a:ext cx="2511674" cy="2511674"/>
          </a:xfrm>
          <a:prstGeom prst="rect">
            <a:avLst/>
          </a:prstGeom>
          <a:noFill/>
          <a:ln>
            <a:noFill/>
          </a:ln>
        </p:spPr>
      </p:pic>
      <p:pic>
        <p:nvPicPr>
          <p:cNvPr id="103" name="Google Shape;103;p2"/>
          <p:cNvPicPr preferRelativeResize="0"/>
          <p:nvPr/>
        </p:nvPicPr>
        <p:blipFill>
          <a:blip r:embed="rId12">
            <a:alphaModFix/>
          </a:blip>
          <a:stretch>
            <a:fillRect/>
          </a:stretch>
        </p:blipFill>
        <p:spPr>
          <a:xfrm>
            <a:off x="8819949" y="3298575"/>
            <a:ext cx="2501901" cy="2511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44138" l="0" r="0" t="44138"/>
          <a:stretch/>
        </p:blipFill>
        <p:spPr>
          <a:xfrm>
            <a:off x="0" y="5962650"/>
            <a:ext cx="12192000" cy="895351"/>
          </a:xfrm>
          <a:prstGeom prst="rect">
            <a:avLst/>
          </a:prstGeom>
          <a:noFill/>
          <a:ln>
            <a:noFill/>
          </a:ln>
        </p:spPr>
      </p:pic>
      <p:sp>
        <p:nvSpPr>
          <p:cNvPr id="109" name="Google Shape;109;p4"/>
          <p:cNvSpPr txBox="1"/>
          <p:nvPr/>
        </p:nvSpPr>
        <p:spPr>
          <a:xfrm>
            <a:off x="306060" y="326309"/>
            <a:ext cx="74520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i="0" lang="en-AU" sz="4200" u="none" cap="none" strike="noStrike">
                <a:solidFill>
                  <a:srgbClr val="000000"/>
                </a:solidFill>
                <a:latin typeface="Arial Narrow"/>
                <a:ea typeface="Arial Narrow"/>
                <a:cs typeface="Arial Narrow"/>
                <a:sym typeface="Arial Narrow"/>
              </a:rPr>
              <a:t>Agenda</a:t>
            </a:r>
            <a:endParaRPr b="1" i="0" sz="4200" u="none" cap="none" strike="noStrike">
              <a:solidFill>
                <a:srgbClr val="000000"/>
              </a:solidFill>
              <a:latin typeface="Arial Narrow"/>
              <a:ea typeface="Arial Narrow"/>
              <a:cs typeface="Arial Narrow"/>
              <a:sym typeface="Arial Narrow"/>
            </a:endParaRPr>
          </a:p>
        </p:txBody>
      </p:sp>
      <p:pic>
        <p:nvPicPr>
          <p:cNvPr id="110" name="Google Shape;110;p4"/>
          <p:cNvPicPr preferRelativeResize="0"/>
          <p:nvPr/>
        </p:nvPicPr>
        <p:blipFill rotWithShape="1">
          <a:blip r:embed="rId4">
            <a:alphaModFix/>
          </a:blip>
          <a:srcRect b="0" l="0" r="0" t="0"/>
          <a:stretch/>
        </p:blipFill>
        <p:spPr>
          <a:xfrm>
            <a:off x="306059" y="6304100"/>
            <a:ext cx="1247824" cy="363075"/>
          </a:xfrm>
          <a:prstGeom prst="rect">
            <a:avLst/>
          </a:prstGeom>
          <a:noFill/>
          <a:ln>
            <a:noFill/>
          </a:ln>
        </p:spPr>
      </p:pic>
      <p:grpSp>
        <p:nvGrpSpPr>
          <p:cNvPr id="111" name="Google Shape;111;p4"/>
          <p:cNvGrpSpPr/>
          <p:nvPr/>
        </p:nvGrpSpPr>
        <p:grpSpPr>
          <a:xfrm>
            <a:off x="432197" y="2559375"/>
            <a:ext cx="10351615" cy="1591288"/>
            <a:chOff x="3977400" y="945994"/>
            <a:chExt cx="7763905" cy="1193496"/>
          </a:xfrm>
        </p:grpSpPr>
        <p:grpSp>
          <p:nvGrpSpPr>
            <p:cNvPr id="112" name="Google Shape;112;p4"/>
            <p:cNvGrpSpPr/>
            <p:nvPr/>
          </p:nvGrpSpPr>
          <p:grpSpPr>
            <a:xfrm>
              <a:off x="4732925" y="1140987"/>
              <a:ext cx="529800" cy="998503"/>
              <a:chOff x="4318975" y="1083450"/>
              <a:chExt cx="529800" cy="591250"/>
            </a:xfrm>
          </p:grpSpPr>
          <p:sp>
            <p:nvSpPr>
              <p:cNvPr id="113" name="Google Shape;113;p4"/>
              <p:cNvSpPr/>
              <p:nvPr/>
            </p:nvSpPr>
            <p:spPr>
              <a:xfrm>
                <a:off x="4517125" y="1086100"/>
                <a:ext cx="133500" cy="5886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15" name="Google Shape;115;p4"/>
            <p:cNvSpPr txBox="1"/>
            <p:nvPr/>
          </p:nvSpPr>
          <p:spPr>
            <a:xfrm>
              <a:off x="5343505" y="945994"/>
              <a:ext cx="63978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300"/>
                <a:buFont typeface="Arial"/>
                <a:buNone/>
              </a:pPr>
              <a:r>
                <a:rPr b="1" lang="en-AU" sz="2300">
                  <a:solidFill>
                    <a:srgbClr val="840D35"/>
                  </a:solidFill>
                  <a:latin typeface="Roboto"/>
                  <a:ea typeface="Roboto"/>
                  <a:cs typeface="Roboto"/>
                  <a:sym typeface="Roboto"/>
                </a:rPr>
                <a:t>Funny Leetcode &amp; Problem Solving Section</a:t>
              </a:r>
              <a:r>
                <a:rPr b="1" i="0" lang="en-AU" sz="2300" u="none" cap="none" strike="noStrike">
                  <a:solidFill>
                    <a:srgbClr val="840D35"/>
                  </a:solidFill>
                  <a:latin typeface="Roboto"/>
                  <a:ea typeface="Roboto"/>
                  <a:cs typeface="Roboto"/>
                  <a:sym typeface="Roboto"/>
                </a:rPr>
                <a:t> - 3</a:t>
              </a:r>
              <a:r>
                <a:rPr b="1" lang="en-AU" sz="2300">
                  <a:solidFill>
                    <a:srgbClr val="840D35"/>
                  </a:solidFill>
                  <a:latin typeface="Roboto"/>
                  <a:ea typeface="Roboto"/>
                  <a:cs typeface="Roboto"/>
                  <a:sym typeface="Roboto"/>
                </a:rPr>
                <a:t>0</a:t>
              </a:r>
              <a:r>
                <a:rPr b="1" i="0" lang="en-AU" sz="2300" u="none" cap="none" strike="noStrike">
                  <a:solidFill>
                    <a:srgbClr val="840D35"/>
                  </a:solidFill>
                  <a:latin typeface="Roboto"/>
                  <a:ea typeface="Roboto"/>
                  <a:cs typeface="Roboto"/>
                  <a:sym typeface="Roboto"/>
                </a:rPr>
                <a:t> mins</a:t>
              </a:r>
              <a:endParaRPr b="1" i="0" sz="2300" u="none" cap="none" strike="noStrike">
                <a:solidFill>
                  <a:srgbClr val="840D35"/>
                </a:solidFill>
                <a:latin typeface="Roboto"/>
                <a:ea typeface="Roboto"/>
                <a:cs typeface="Roboto"/>
                <a:sym typeface="Roboto"/>
              </a:endParaRPr>
            </a:p>
          </p:txBody>
        </p:sp>
        <p:sp>
          <p:nvSpPr>
            <p:cNvPr id="116" name="Google Shape;116;p4"/>
            <p:cNvSpPr txBox="1"/>
            <p:nvPr/>
          </p:nvSpPr>
          <p:spPr>
            <a:xfrm>
              <a:off x="5343506" y="1222245"/>
              <a:ext cx="3498900" cy="723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chemeClr val="dk1"/>
                </a:buClr>
                <a:buSzPts val="1400"/>
                <a:buFont typeface="Arial"/>
                <a:buNone/>
              </a:pPr>
              <a:r>
                <a:t/>
              </a:r>
              <a:endParaRPr b="0" i="0" sz="1400" u="none" cap="none" strike="noStrike">
                <a:solidFill>
                  <a:srgbClr val="840D35"/>
                </a:solidFill>
                <a:latin typeface="Roboto"/>
                <a:ea typeface="Roboto"/>
                <a:cs typeface="Roboto"/>
                <a:sym typeface="Roboto"/>
              </a:endParaRPr>
            </a:p>
          </p:txBody>
        </p:sp>
        <p:sp>
          <p:nvSpPr>
            <p:cNvPr id="117" name="Google Shape;117;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02</a:t>
              </a:r>
              <a:endParaRPr b="0" i="0" sz="1600" u="none" cap="none" strike="noStrike">
                <a:solidFill>
                  <a:srgbClr val="840D35"/>
                </a:solidFill>
                <a:latin typeface="Roboto"/>
                <a:ea typeface="Roboto"/>
                <a:cs typeface="Roboto"/>
                <a:sym typeface="Roboto"/>
              </a:endParaRPr>
            </a:p>
          </p:txBody>
        </p:sp>
      </p:grpSp>
      <p:grpSp>
        <p:nvGrpSpPr>
          <p:cNvPr id="118" name="Google Shape;118;p4"/>
          <p:cNvGrpSpPr/>
          <p:nvPr/>
        </p:nvGrpSpPr>
        <p:grpSpPr>
          <a:xfrm>
            <a:off x="432196" y="3891850"/>
            <a:ext cx="6142122" cy="1591271"/>
            <a:chOff x="3977400" y="946007"/>
            <a:chExt cx="4606707" cy="1193483"/>
          </a:xfrm>
        </p:grpSpPr>
        <p:grpSp>
          <p:nvGrpSpPr>
            <p:cNvPr id="119" name="Google Shape;119;p4"/>
            <p:cNvGrpSpPr/>
            <p:nvPr/>
          </p:nvGrpSpPr>
          <p:grpSpPr>
            <a:xfrm>
              <a:off x="4732925" y="1142460"/>
              <a:ext cx="529800" cy="997030"/>
              <a:chOff x="4318975" y="1084322"/>
              <a:chExt cx="529800" cy="590378"/>
            </a:xfrm>
          </p:grpSpPr>
          <p:sp>
            <p:nvSpPr>
              <p:cNvPr id="120" name="Google Shape;120;p4"/>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4"/>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22" name="Google Shape;122;p4"/>
            <p:cNvSpPr txBox="1"/>
            <p:nvPr/>
          </p:nvSpPr>
          <p:spPr>
            <a:xfrm>
              <a:off x="5343507" y="946007"/>
              <a:ext cx="3240600" cy="2760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AU" sz="2400" u="none" cap="none" strike="noStrike">
                  <a:solidFill>
                    <a:srgbClr val="858585"/>
                  </a:solidFill>
                  <a:latin typeface="Roboto"/>
                  <a:ea typeface="Roboto"/>
                  <a:cs typeface="Roboto"/>
                  <a:sym typeface="Roboto"/>
                </a:rPr>
                <a:t>Closure speaking - 1</a:t>
              </a:r>
              <a:r>
                <a:rPr b="1" lang="en-AU" sz="2400">
                  <a:solidFill>
                    <a:srgbClr val="858585"/>
                  </a:solidFill>
                  <a:latin typeface="Roboto"/>
                  <a:ea typeface="Roboto"/>
                  <a:cs typeface="Roboto"/>
                  <a:sym typeface="Roboto"/>
                </a:rPr>
                <a:t>0</a:t>
              </a:r>
              <a:r>
                <a:rPr b="1" i="0" lang="en-AU" sz="2400" u="none" cap="none" strike="noStrike">
                  <a:solidFill>
                    <a:srgbClr val="858585"/>
                  </a:solidFill>
                  <a:latin typeface="Roboto"/>
                  <a:ea typeface="Roboto"/>
                  <a:cs typeface="Roboto"/>
                  <a:sym typeface="Roboto"/>
                </a:rPr>
                <a:t> mins</a:t>
              </a:r>
              <a:endParaRPr b="1" i="0" sz="2400" u="none" cap="none" strike="noStrike">
                <a:solidFill>
                  <a:srgbClr val="858585"/>
                </a:solidFill>
                <a:latin typeface="Roboto"/>
                <a:ea typeface="Roboto"/>
                <a:cs typeface="Roboto"/>
                <a:sym typeface="Roboto"/>
              </a:endParaRPr>
            </a:p>
          </p:txBody>
        </p:sp>
        <p:sp>
          <p:nvSpPr>
            <p:cNvPr id="123" name="Google Shape;123;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58585"/>
                  </a:solidFill>
                  <a:latin typeface="Roboto"/>
                  <a:ea typeface="Roboto"/>
                  <a:cs typeface="Roboto"/>
                  <a:sym typeface="Roboto"/>
                </a:rPr>
                <a:t>Conclusion + Q&amp;A + Attendance recording</a:t>
              </a:r>
              <a:endParaRPr b="0" i="0" sz="1400" u="none" cap="none" strike="noStrike">
                <a:solidFill>
                  <a:srgbClr val="858585"/>
                </a:solidFill>
                <a:latin typeface="Roboto"/>
                <a:ea typeface="Roboto"/>
                <a:cs typeface="Roboto"/>
                <a:sym typeface="Roboto"/>
              </a:endParaRPr>
            </a:p>
          </p:txBody>
        </p:sp>
        <p:sp>
          <p:nvSpPr>
            <p:cNvPr id="124" name="Google Shape;124;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58585"/>
                  </a:solidFill>
                  <a:latin typeface="Roboto"/>
                  <a:ea typeface="Roboto"/>
                  <a:cs typeface="Roboto"/>
                  <a:sym typeface="Roboto"/>
                </a:rPr>
                <a:t>03</a:t>
              </a:r>
              <a:endParaRPr b="0" i="0" sz="1600" u="none" cap="none" strike="noStrike">
                <a:solidFill>
                  <a:srgbClr val="858585"/>
                </a:solidFill>
                <a:latin typeface="Roboto"/>
                <a:ea typeface="Roboto"/>
                <a:cs typeface="Roboto"/>
                <a:sym typeface="Roboto"/>
              </a:endParaRPr>
            </a:p>
          </p:txBody>
        </p:sp>
      </p:grpSp>
      <p:grpSp>
        <p:nvGrpSpPr>
          <p:cNvPr id="125" name="Google Shape;125;p4"/>
          <p:cNvGrpSpPr/>
          <p:nvPr/>
        </p:nvGrpSpPr>
        <p:grpSpPr>
          <a:xfrm>
            <a:off x="432196" y="1224925"/>
            <a:ext cx="8703657" cy="1591404"/>
            <a:chOff x="3977400" y="946000"/>
            <a:chExt cx="6527906" cy="1193583"/>
          </a:xfrm>
        </p:grpSpPr>
        <p:grpSp>
          <p:nvGrpSpPr>
            <p:cNvPr id="126" name="Google Shape;126;p4"/>
            <p:cNvGrpSpPr/>
            <p:nvPr/>
          </p:nvGrpSpPr>
          <p:grpSpPr>
            <a:xfrm>
              <a:off x="4732925" y="1140987"/>
              <a:ext cx="529800" cy="998596"/>
              <a:chOff x="4318975" y="1083450"/>
              <a:chExt cx="529800" cy="591305"/>
            </a:xfrm>
          </p:grpSpPr>
          <p:sp>
            <p:nvSpPr>
              <p:cNvPr id="127" name="Google Shape;127;p4"/>
              <p:cNvSpPr/>
              <p:nvPr/>
            </p:nvSpPr>
            <p:spPr>
              <a:xfrm>
                <a:off x="4517129" y="1083455"/>
                <a:ext cx="133500" cy="591300"/>
              </a:xfrm>
              <a:prstGeom prst="rect">
                <a:avLst/>
              </a:prstGeom>
              <a:solidFill>
                <a:srgbClr val="840D3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4"/>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29" name="Google Shape;129;p4"/>
            <p:cNvSpPr txBox="1"/>
            <p:nvPr/>
          </p:nvSpPr>
          <p:spPr>
            <a:xfrm>
              <a:off x="5343506" y="946000"/>
              <a:ext cx="5161800" cy="3468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lang="en-AU" sz="2400">
                  <a:solidFill>
                    <a:srgbClr val="840D35"/>
                  </a:solidFill>
                  <a:latin typeface="Roboto"/>
                  <a:ea typeface="Roboto"/>
                  <a:cs typeface="Roboto"/>
                  <a:sym typeface="Roboto"/>
                </a:rPr>
                <a:t>Files &amp; testing </a:t>
              </a:r>
              <a:r>
                <a:rPr b="1" i="0" lang="en-AU" sz="2400" u="none" cap="none" strike="noStrike">
                  <a:solidFill>
                    <a:srgbClr val="840D35"/>
                  </a:solidFill>
                  <a:latin typeface="Roboto"/>
                  <a:ea typeface="Roboto"/>
                  <a:cs typeface="Roboto"/>
                  <a:sym typeface="Roboto"/>
                </a:rPr>
                <a:t>- </a:t>
              </a:r>
              <a:r>
                <a:rPr b="1" lang="en-AU" sz="2400">
                  <a:solidFill>
                    <a:srgbClr val="840D35"/>
                  </a:solidFill>
                  <a:latin typeface="Roboto"/>
                  <a:ea typeface="Roboto"/>
                  <a:cs typeface="Roboto"/>
                  <a:sym typeface="Roboto"/>
                </a:rPr>
                <a:t>20</a:t>
              </a:r>
              <a:r>
                <a:rPr b="1" i="0" lang="en-AU" sz="2400" u="none" cap="none" strike="noStrike">
                  <a:solidFill>
                    <a:srgbClr val="840D35"/>
                  </a:solidFill>
                  <a:latin typeface="Roboto"/>
                  <a:ea typeface="Roboto"/>
                  <a:cs typeface="Roboto"/>
                  <a:sym typeface="Roboto"/>
                </a:rPr>
                <a:t> mins</a:t>
              </a:r>
              <a:endParaRPr b="1" i="0" sz="2400" u="none" cap="none" strike="noStrike">
                <a:solidFill>
                  <a:srgbClr val="840D35"/>
                </a:solidFill>
                <a:latin typeface="Roboto"/>
                <a:ea typeface="Roboto"/>
                <a:cs typeface="Roboto"/>
                <a:sym typeface="Roboto"/>
              </a:endParaRPr>
            </a:p>
          </p:txBody>
        </p:sp>
        <p:sp>
          <p:nvSpPr>
            <p:cNvPr id="130" name="Google Shape;130;p4"/>
            <p:cNvSpPr txBox="1"/>
            <p:nvPr/>
          </p:nvSpPr>
          <p:spPr>
            <a:xfrm>
              <a:off x="3977400" y="973693"/>
              <a:ext cx="758400" cy="346800"/>
            </a:xfrm>
            <a:prstGeom prst="rect">
              <a:avLst/>
            </a:prstGeom>
            <a:noFill/>
            <a:ln>
              <a:noFill/>
            </a:ln>
          </p:spPr>
          <p:txBody>
            <a:bodyPr anchorCtr="0" anchor="t" bIns="121900" lIns="121900" spcFirstLastPara="1" rIns="121900" wrap="square" tIns="121900">
              <a:noAutofit/>
            </a:bodyPr>
            <a:lstStyle/>
            <a:p>
              <a:pPr indent="0" lvl="0" marL="0" marR="0" rtl="0" algn="r">
                <a:lnSpc>
                  <a:spcPct val="115000"/>
                </a:lnSpc>
                <a:spcBef>
                  <a:spcPts val="0"/>
                </a:spcBef>
                <a:spcAft>
                  <a:spcPts val="0"/>
                </a:spcAft>
                <a:buClr>
                  <a:srgbClr val="000000"/>
                </a:buClr>
                <a:buSzPts val="1600"/>
                <a:buFont typeface="Arial"/>
                <a:buNone/>
              </a:pPr>
              <a:r>
                <a:rPr b="0" i="0" lang="en-AU" sz="1600" u="none" cap="none" strike="noStrike">
                  <a:solidFill>
                    <a:srgbClr val="840D35"/>
                  </a:solidFill>
                  <a:latin typeface="Roboto"/>
                  <a:ea typeface="Roboto"/>
                  <a:cs typeface="Roboto"/>
                  <a:sym typeface="Roboto"/>
                </a:rPr>
                <a:t>01</a:t>
              </a:r>
              <a:endParaRPr b="0" i="0" sz="1600" u="none" cap="none" strike="noStrike">
                <a:solidFill>
                  <a:srgbClr val="840D35"/>
                </a:solidFill>
                <a:latin typeface="Roboto"/>
                <a:ea typeface="Roboto"/>
                <a:cs typeface="Roboto"/>
                <a:sym typeface="Roboto"/>
              </a:endParaRPr>
            </a:p>
          </p:txBody>
        </p:sp>
        <p:sp>
          <p:nvSpPr>
            <p:cNvPr id="131" name="Google Shape;131;p4"/>
            <p:cNvSpPr txBox="1"/>
            <p:nvPr/>
          </p:nvSpPr>
          <p:spPr>
            <a:xfrm>
              <a:off x="5343500" y="1222248"/>
              <a:ext cx="2728200" cy="410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2100"/>
                </a:spcAft>
                <a:buClr>
                  <a:srgbClr val="000000"/>
                </a:buClr>
                <a:buSzPts val="1400"/>
                <a:buFont typeface="Arial"/>
                <a:buNone/>
              </a:pPr>
              <a:r>
                <a:rPr b="0" i="0" lang="en-AU" sz="1400" u="none" cap="none" strike="noStrike">
                  <a:solidFill>
                    <a:srgbClr val="840D35"/>
                  </a:solidFill>
                  <a:latin typeface="Roboto"/>
                  <a:ea typeface="Roboto"/>
                  <a:cs typeface="Roboto"/>
                  <a:sym typeface="Roboto"/>
                </a:rPr>
                <a:t>Concept recap + practice + solution</a:t>
              </a:r>
              <a:endParaRPr b="0" i="0" sz="1400" u="none" cap="none" strike="noStrike">
                <a:solidFill>
                  <a:srgbClr val="840D35"/>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pic>
        <p:nvPicPr>
          <p:cNvPr id="136" name="Google Shape;136;g2f5524a1a24_0_99"/>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37" name="Google Shape;137;g2f5524a1a24_0_99"/>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File Operations</a:t>
            </a:r>
            <a:endParaRPr b="1" i="0" sz="4200" u="none" cap="none" strike="noStrike">
              <a:solidFill>
                <a:srgbClr val="000000"/>
              </a:solidFill>
              <a:latin typeface="Arial Narrow"/>
              <a:ea typeface="Arial Narrow"/>
              <a:cs typeface="Arial Narrow"/>
              <a:sym typeface="Arial Narrow"/>
            </a:endParaRPr>
          </a:p>
        </p:txBody>
      </p:sp>
      <p:pic>
        <p:nvPicPr>
          <p:cNvPr id="138" name="Google Shape;138;g2f5524a1a24_0_99"/>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39" name="Google Shape;139;g2f5524a1a24_0_99"/>
          <p:cNvPicPr preferRelativeResize="0"/>
          <p:nvPr/>
        </p:nvPicPr>
        <p:blipFill>
          <a:blip r:embed="rId6">
            <a:alphaModFix/>
          </a:blip>
          <a:stretch>
            <a:fillRect/>
          </a:stretch>
        </p:blipFill>
        <p:spPr>
          <a:xfrm>
            <a:off x="5703650" y="949575"/>
            <a:ext cx="6439372" cy="4594450"/>
          </a:xfrm>
          <a:prstGeom prst="rect">
            <a:avLst/>
          </a:prstGeom>
          <a:noFill/>
          <a:ln>
            <a:noFill/>
          </a:ln>
        </p:spPr>
      </p:pic>
      <p:sp>
        <p:nvSpPr>
          <p:cNvPr id="140" name="Google Shape;140;g2f5524a1a24_0_99"/>
          <p:cNvSpPr txBox="1"/>
          <p:nvPr/>
        </p:nvSpPr>
        <p:spPr>
          <a:xfrm>
            <a:off x="214875" y="1147350"/>
            <a:ext cx="5427600" cy="37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AU" sz="2400">
                <a:solidFill>
                  <a:schemeClr val="dk1"/>
                </a:solidFill>
                <a:latin typeface="Calibri"/>
                <a:ea typeface="Calibri"/>
                <a:cs typeface="Calibri"/>
                <a:sym typeface="Calibri"/>
              </a:rPr>
              <a:t>Read &amp; Write txt files:</a:t>
            </a:r>
            <a:endParaRPr b="1" sz="2400">
              <a:solidFill>
                <a:schemeClr val="dk1"/>
              </a:solidFill>
              <a:latin typeface="Calibri"/>
              <a:ea typeface="Calibri"/>
              <a:cs typeface="Calibri"/>
              <a:sym typeface="Calibri"/>
            </a:endParaRPr>
          </a:p>
          <a:p>
            <a:pPr indent="-333375" lvl="0" marL="457200" rtl="0" algn="l">
              <a:lnSpc>
                <a:spcPct val="115000"/>
              </a:lnSpc>
              <a:spcBef>
                <a:spcPts val="0"/>
              </a:spcBef>
              <a:spcAft>
                <a:spcPts val="0"/>
              </a:spcAft>
              <a:buClr>
                <a:srgbClr val="0E0E0E"/>
              </a:buClr>
              <a:buSzPts val="1650"/>
              <a:buChar char="●"/>
            </a:pPr>
            <a:r>
              <a:rPr b="1" lang="en-AU" sz="1650">
                <a:solidFill>
                  <a:srgbClr val="0E0E0E"/>
                </a:solidFill>
              </a:rPr>
              <a:t>'w' mode</a:t>
            </a:r>
            <a:r>
              <a:rPr lang="en-AU" sz="1650">
                <a:solidFill>
                  <a:srgbClr val="0E0E0E"/>
                </a:solidFill>
              </a:rPr>
              <a:t>: This mode opens the file for writing. If the file already exists, it will be overwritten.</a:t>
            </a:r>
            <a:endParaRPr sz="1650">
              <a:solidFill>
                <a:srgbClr val="0E0E0E"/>
              </a:solidFill>
            </a:endParaRPr>
          </a:p>
          <a:p>
            <a:pPr indent="-333375" lvl="0" marL="457200" rtl="0" algn="l">
              <a:lnSpc>
                <a:spcPct val="115000"/>
              </a:lnSpc>
              <a:spcBef>
                <a:spcPts val="0"/>
              </a:spcBef>
              <a:spcAft>
                <a:spcPts val="0"/>
              </a:spcAft>
              <a:buClr>
                <a:srgbClr val="0E0E0E"/>
              </a:buClr>
              <a:buSzPts val="1650"/>
              <a:buChar char="●"/>
            </a:pPr>
            <a:r>
              <a:rPr b="1" lang="en-AU" sz="1650">
                <a:solidFill>
                  <a:srgbClr val="0E0E0E"/>
                </a:solidFill>
              </a:rPr>
              <a:t>'a' mode</a:t>
            </a:r>
            <a:r>
              <a:rPr lang="en-AU" sz="1650">
                <a:solidFill>
                  <a:srgbClr val="0E0E0E"/>
                </a:solidFill>
              </a:rPr>
              <a:t>: This mode opens the file for appending. New content is added to the end of the file, without deleting the existing content.</a:t>
            </a:r>
            <a:endParaRPr sz="1650">
              <a:solidFill>
                <a:srgbClr val="0E0E0E"/>
              </a:solidFill>
            </a:endParaRPr>
          </a:p>
          <a:p>
            <a:pPr indent="-333375" lvl="0" marL="457200" rtl="0" algn="l">
              <a:lnSpc>
                <a:spcPct val="115000"/>
              </a:lnSpc>
              <a:spcBef>
                <a:spcPts val="0"/>
              </a:spcBef>
              <a:spcAft>
                <a:spcPts val="0"/>
              </a:spcAft>
              <a:buClr>
                <a:srgbClr val="0E0E0E"/>
              </a:buClr>
              <a:buSzPts val="1650"/>
              <a:buChar char="●"/>
            </a:pPr>
            <a:r>
              <a:rPr b="1" lang="en-AU" sz="1650">
                <a:solidFill>
                  <a:srgbClr val="0E0E0E"/>
                </a:solidFill>
              </a:rPr>
              <a:t>'r' mode</a:t>
            </a:r>
            <a:r>
              <a:rPr lang="en-AU" sz="1650">
                <a:solidFill>
                  <a:srgbClr val="0E0E0E"/>
                </a:solidFill>
              </a:rPr>
              <a:t>: This mode opens the file for reading. The entire content of the file is read into the variable content.</a:t>
            </a:r>
            <a:endParaRPr sz="1650">
              <a:solidFill>
                <a:srgbClr val="0E0E0E"/>
              </a:solidFill>
            </a:endParaRPr>
          </a:p>
          <a:p>
            <a:pPr indent="-333375" lvl="0" marL="457200" rtl="0" algn="l">
              <a:lnSpc>
                <a:spcPct val="115000"/>
              </a:lnSpc>
              <a:spcBef>
                <a:spcPts val="0"/>
              </a:spcBef>
              <a:spcAft>
                <a:spcPts val="0"/>
              </a:spcAft>
              <a:buClr>
                <a:srgbClr val="0E0E0E"/>
              </a:buClr>
              <a:buSzPts val="1650"/>
              <a:buChar char="●"/>
            </a:pPr>
            <a:r>
              <a:rPr b="1" lang="en-AU" sz="1650">
                <a:solidFill>
                  <a:srgbClr val="0E0E0E"/>
                </a:solidFill>
              </a:rPr>
              <a:t>with</a:t>
            </a:r>
            <a:r>
              <a:rPr lang="en-AU" sz="1650">
                <a:solidFill>
                  <a:srgbClr val="0E0E0E"/>
                </a:solidFill>
              </a:rPr>
              <a:t>: The with statement ensures the file is properly closed after writing, even if an error occurs.</a:t>
            </a:r>
            <a:endParaRPr b="1" sz="2400">
              <a:solidFill>
                <a:schemeClr val="dk1"/>
              </a:solidFill>
              <a:latin typeface="Calibri"/>
              <a:ea typeface="Calibri"/>
              <a:cs typeface="Calibri"/>
              <a:sym typeface="Calibri"/>
            </a:endParaRPr>
          </a:p>
        </p:txBody>
      </p:sp>
      <p:sp>
        <p:nvSpPr>
          <p:cNvPr id="141" name="Google Shape;141;g2f5524a1a24_0_99"/>
          <p:cNvSpPr txBox="1"/>
          <p:nvPr/>
        </p:nvSpPr>
        <p:spPr>
          <a:xfrm>
            <a:off x="82100" y="5062350"/>
            <a:ext cx="5835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900">
                <a:solidFill>
                  <a:schemeClr val="dk1"/>
                </a:solidFill>
                <a:latin typeface="Calibri"/>
                <a:ea typeface="Calibri"/>
                <a:cs typeface="Calibri"/>
                <a:sym typeface="Calibri"/>
              </a:rPr>
              <a:t>Base Code</a:t>
            </a:r>
            <a:r>
              <a:rPr lang="en-AU" sz="1900">
                <a:solidFill>
                  <a:schemeClr val="dk1"/>
                </a:solidFill>
                <a:latin typeface="Calibri"/>
                <a:ea typeface="Calibri"/>
                <a:cs typeface="Calibri"/>
                <a:sym typeface="Calibri"/>
              </a:rPr>
              <a:t>: </a:t>
            </a:r>
            <a:r>
              <a:rPr b="1" lang="en-AU" sz="1900" u="sng">
                <a:solidFill>
                  <a:schemeClr val="hlink"/>
                </a:solidFill>
                <a:latin typeface="Calibri"/>
                <a:ea typeface="Calibri"/>
                <a:cs typeface="Calibri"/>
                <a:sym typeface="Calibri"/>
                <a:hlinkClick r:id="rId7"/>
              </a:rPr>
              <a:t>https://tinyurl.com/FIT9136-PASS</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AU" sz="1900">
                <a:solidFill>
                  <a:schemeClr val="dk1"/>
                </a:solidFill>
                <a:latin typeface="Calibri"/>
                <a:ea typeface="Calibri"/>
                <a:cs typeface="Calibri"/>
                <a:sym typeface="Calibri"/>
              </a:rPr>
              <a:t>/Week8/code/read_write_files.py</a:t>
            </a:r>
            <a:endParaRPr sz="19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g2fcd7cbc19b_0_25"/>
          <p:cNvPicPr preferRelativeResize="0"/>
          <p:nvPr/>
        </p:nvPicPr>
        <p:blipFill rotWithShape="1">
          <a:blip r:embed="rId4">
            <a:alphaModFix/>
          </a:blip>
          <a:srcRect b="44137" l="0" r="0" t="44135"/>
          <a:stretch/>
        </p:blipFill>
        <p:spPr>
          <a:xfrm>
            <a:off x="0" y="5962650"/>
            <a:ext cx="12192000" cy="895351"/>
          </a:xfrm>
          <a:prstGeom prst="rect">
            <a:avLst/>
          </a:prstGeom>
          <a:noFill/>
          <a:ln>
            <a:noFill/>
          </a:ln>
        </p:spPr>
      </p:pic>
      <p:sp>
        <p:nvSpPr>
          <p:cNvPr id="147" name="Google Shape;147;g2fcd7cbc19b_0_25"/>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File Operations</a:t>
            </a:r>
            <a:endParaRPr b="1" i="0" sz="4200" u="none" cap="none" strike="noStrike">
              <a:solidFill>
                <a:srgbClr val="000000"/>
              </a:solidFill>
              <a:latin typeface="Arial Narrow"/>
              <a:ea typeface="Arial Narrow"/>
              <a:cs typeface="Arial Narrow"/>
              <a:sym typeface="Arial Narrow"/>
            </a:endParaRPr>
          </a:p>
        </p:txBody>
      </p:sp>
      <p:pic>
        <p:nvPicPr>
          <p:cNvPr id="148" name="Google Shape;148;g2fcd7cbc19b_0_25"/>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49" name="Google Shape;149;g2fcd7cbc19b_0_25"/>
          <p:cNvPicPr preferRelativeResize="0"/>
          <p:nvPr/>
        </p:nvPicPr>
        <p:blipFill>
          <a:blip r:embed="rId6">
            <a:alphaModFix/>
          </a:blip>
          <a:stretch>
            <a:fillRect/>
          </a:stretch>
        </p:blipFill>
        <p:spPr>
          <a:xfrm>
            <a:off x="6909100" y="709275"/>
            <a:ext cx="4622077" cy="5172324"/>
          </a:xfrm>
          <a:prstGeom prst="rect">
            <a:avLst/>
          </a:prstGeom>
          <a:noFill/>
          <a:ln>
            <a:noFill/>
          </a:ln>
        </p:spPr>
      </p:pic>
      <p:sp>
        <p:nvSpPr>
          <p:cNvPr id="150" name="Google Shape;150;g2fcd7cbc19b_0_25"/>
          <p:cNvSpPr txBox="1"/>
          <p:nvPr/>
        </p:nvSpPr>
        <p:spPr>
          <a:xfrm>
            <a:off x="497425" y="5011700"/>
            <a:ext cx="5835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900">
                <a:solidFill>
                  <a:schemeClr val="dk1"/>
                </a:solidFill>
                <a:latin typeface="Calibri"/>
                <a:ea typeface="Calibri"/>
                <a:cs typeface="Calibri"/>
                <a:sym typeface="Calibri"/>
              </a:rPr>
              <a:t>Base Code</a:t>
            </a:r>
            <a:r>
              <a:rPr lang="en-AU" sz="1900">
                <a:solidFill>
                  <a:schemeClr val="dk1"/>
                </a:solidFill>
                <a:latin typeface="Calibri"/>
                <a:ea typeface="Calibri"/>
                <a:cs typeface="Calibri"/>
                <a:sym typeface="Calibri"/>
              </a:rPr>
              <a:t>: </a:t>
            </a:r>
            <a:r>
              <a:rPr b="1" lang="en-AU" sz="1900" u="sng">
                <a:solidFill>
                  <a:schemeClr val="hlink"/>
                </a:solidFill>
                <a:latin typeface="Calibri"/>
                <a:ea typeface="Calibri"/>
                <a:cs typeface="Calibri"/>
                <a:sym typeface="Calibri"/>
                <a:hlinkClick r:id="rId7"/>
              </a:rPr>
              <a:t>https://tinyurl.com/FIT9136-PASS</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AU" sz="1900">
                <a:solidFill>
                  <a:schemeClr val="dk1"/>
                </a:solidFill>
                <a:latin typeface="Calibri"/>
                <a:ea typeface="Calibri"/>
                <a:cs typeface="Calibri"/>
                <a:sym typeface="Calibri"/>
              </a:rPr>
              <a:t>/Week8/code/read_write_files.py</a:t>
            </a:r>
            <a:endParaRPr sz="1900">
              <a:solidFill>
                <a:schemeClr val="dk1"/>
              </a:solidFill>
              <a:latin typeface="Calibri"/>
              <a:ea typeface="Calibri"/>
              <a:cs typeface="Calibri"/>
              <a:sym typeface="Calibri"/>
            </a:endParaRPr>
          </a:p>
        </p:txBody>
      </p:sp>
      <p:sp>
        <p:nvSpPr>
          <p:cNvPr id="151" name="Google Shape;151;g2fcd7cbc19b_0_25"/>
          <p:cNvSpPr txBox="1"/>
          <p:nvPr/>
        </p:nvSpPr>
        <p:spPr>
          <a:xfrm>
            <a:off x="306050" y="1257800"/>
            <a:ext cx="6026400" cy="3753900"/>
          </a:xfrm>
          <a:prstGeom prst="rect">
            <a:avLst/>
          </a:prstGeom>
          <a:noFill/>
          <a:ln>
            <a:noFill/>
          </a:ln>
        </p:spPr>
        <p:txBody>
          <a:bodyPr anchorCtr="0" anchor="t" bIns="91425" lIns="91425" spcFirstLastPara="1" rIns="91425" wrap="square" tIns="91425">
            <a:spAutoFit/>
          </a:bodyPr>
          <a:lstStyle/>
          <a:p>
            <a:pPr indent="-339725" lvl="0" marL="457200" rtl="0" algn="l">
              <a:lnSpc>
                <a:spcPct val="115000"/>
              </a:lnSpc>
              <a:spcBef>
                <a:spcPts val="0"/>
              </a:spcBef>
              <a:spcAft>
                <a:spcPts val="0"/>
              </a:spcAft>
              <a:buClr>
                <a:srgbClr val="0E0E0E"/>
              </a:buClr>
              <a:buSzPts val="1750"/>
              <a:buChar char="●"/>
            </a:pPr>
            <a:r>
              <a:rPr b="1" lang="en-AU" sz="1750">
                <a:solidFill>
                  <a:srgbClr val="0E0E0E"/>
                </a:solidFill>
              </a:rPr>
              <a:t>csv.writer()</a:t>
            </a:r>
            <a:r>
              <a:rPr lang="en-AU" sz="1750">
                <a:solidFill>
                  <a:srgbClr val="0E0E0E"/>
                </a:solidFill>
              </a:rPr>
              <a:t>: Creates a CSV writer object that is used to write data to the CSV file.</a:t>
            </a:r>
            <a:endParaRPr sz="1750">
              <a:solidFill>
                <a:srgbClr val="0E0E0E"/>
              </a:solidFill>
            </a:endParaRPr>
          </a:p>
          <a:p>
            <a:pPr indent="-339725" lvl="0" marL="457200" rtl="0" algn="l">
              <a:lnSpc>
                <a:spcPct val="115000"/>
              </a:lnSpc>
              <a:spcBef>
                <a:spcPts val="0"/>
              </a:spcBef>
              <a:spcAft>
                <a:spcPts val="0"/>
              </a:spcAft>
              <a:buClr>
                <a:srgbClr val="0E0E0E"/>
              </a:buClr>
              <a:buSzPts val="1750"/>
              <a:buChar char="●"/>
            </a:pPr>
            <a:r>
              <a:rPr b="1" lang="en-AU" sz="1750">
                <a:solidFill>
                  <a:srgbClr val="0E0E0E"/>
                </a:solidFill>
              </a:rPr>
              <a:t>writer.writerow()</a:t>
            </a:r>
            <a:r>
              <a:rPr lang="en-AU" sz="1750">
                <a:solidFill>
                  <a:srgbClr val="0E0E0E"/>
                </a:solidFill>
              </a:rPr>
              <a:t>: Writes a single row to the CSV file. Each row should be passed as a list.</a:t>
            </a:r>
            <a:endParaRPr sz="1750">
              <a:solidFill>
                <a:srgbClr val="0E0E0E"/>
              </a:solidFill>
            </a:endParaRPr>
          </a:p>
          <a:p>
            <a:pPr indent="0" lvl="0" marL="457200" rtl="0" algn="l">
              <a:lnSpc>
                <a:spcPct val="115000"/>
              </a:lnSpc>
              <a:spcBef>
                <a:spcPts val="0"/>
              </a:spcBef>
              <a:spcAft>
                <a:spcPts val="0"/>
              </a:spcAft>
              <a:buNone/>
            </a:pPr>
            <a:r>
              <a:t/>
            </a:r>
            <a:endParaRPr sz="1750">
              <a:solidFill>
                <a:srgbClr val="0E0E0E"/>
              </a:solidFill>
            </a:endParaRPr>
          </a:p>
          <a:p>
            <a:pPr indent="0" lvl="0" marL="457200" rtl="0" algn="l">
              <a:lnSpc>
                <a:spcPct val="115000"/>
              </a:lnSpc>
              <a:spcBef>
                <a:spcPts val="0"/>
              </a:spcBef>
              <a:spcAft>
                <a:spcPts val="0"/>
              </a:spcAft>
              <a:buNone/>
            </a:pPr>
            <a:r>
              <a:t/>
            </a:r>
            <a:endParaRPr sz="1750">
              <a:solidFill>
                <a:srgbClr val="0E0E0E"/>
              </a:solidFill>
            </a:endParaRPr>
          </a:p>
          <a:p>
            <a:pPr indent="-339725" lvl="0" marL="457200" rtl="0" algn="l">
              <a:lnSpc>
                <a:spcPct val="115000"/>
              </a:lnSpc>
              <a:spcBef>
                <a:spcPts val="0"/>
              </a:spcBef>
              <a:spcAft>
                <a:spcPts val="0"/>
              </a:spcAft>
              <a:buClr>
                <a:srgbClr val="0E0E0E"/>
              </a:buClr>
              <a:buSzPts val="1750"/>
              <a:buChar char="●"/>
            </a:pPr>
            <a:r>
              <a:rPr b="1" lang="en-AU" sz="1750">
                <a:solidFill>
                  <a:srgbClr val="0E0E0E"/>
                </a:solidFill>
              </a:rPr>
              <a:t>csv.reader()</a:t>
            </a:r>
            <a:r>
              <a:rPr lang="en-AU" sz="1750">
                <a:solidFill>
                  <a:srgbClr val="0E0E0E"/>
                </a:solidFill>
              </a:rPr>
              <a:t>: Creates a CSV reader object that reads the CSV file line by line.</a:t>
            </a:r>
            <a:endParaRPr sz="1750">
              <a:solidFill>
                <a:srgbClr val="0E0E0E"/>
              </a:solidFill>
            </a:endParaRPr>
          </a:p>
          <a:p>
            <a:pPr indent="-339725" lvl="0" marL="457200" rtl="0" algn="l">
              <a:lnSpc>
                <a:spcPct val="115000"/>
              </a:lnSpc>
              <a:spcBef>
                <a:spcPts val="0"/>
              </a:spcBef>
              <a:spcAft>
                <a:spcPts val="0"/>
              </a:spcAft>
              <a:buClr>
                <a:srgbClr val="0E0E0E"/>
              </a:buClr>
              <a:buSzPts val="1750"/>
              <a:buChar char="●"/>
            </a:pPr>
            <a:r>
              <a:rPr b="1" lang="en-AU" sz="1750">
                <a:solidFill>
                  <a:srgbClr val="0E0E0E"/>
                </a:solidFill>
              </a:rPr>
              <a:t>csv.DictReader()</a:t>
            </a:r>
            <a:r>
              <a:rPr lang="en-AU" sz="1750">
                <a:solidFill>
                  <a:srgbClr val="0E0E0E"/>
                </a:solidFill>
              </a:rPr>
              <a:t>: Reads the file as rows of dictionaries, where the first row is treated as column headers.</a:t>
            </a:r>
            <a:endParaRPr sz="1750">
              <a:solidFill>
                <a:srgbClr val="0E0E0E"/>
              </a:solidFill>
            </a:endParaRPr>
          </a:p>
          <a:p>
            <a:pPr indent="-127000" lvl="0" marL="127000" rtl="0" algn="l">
              <a:lnSpc>
                <a:spcPct val="115000"/>
              </a:lnSpc>
              <a:spcBef>
                <a:spcPts val="0"/>
              </a:spcBef>
              <a:spcAft>
                <a:spcPts val="0"/>
              </a:spcAft>
              <a:buNone/>
            </a:pPr>
            <a:r>
              <a:t/>
            </a:r>
            <a:endParaRPr sz="1050">
              <a:solidFill>
                <a:srgbClr val="0E0E0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g2f76781cb80_0_6"/>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57" name="Google Shape;157;g2f76781cb80_0_6"/>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Testing - try/</a:t>
            </a:r>
            <a:r>
              <a:rPr b="1" lang="en-AU" sz="4200">
                <a:latin typeface="Arial Narrow"/>
                <a:ea typeface="Arial Narrow"/>
                <a:cs typeface="Arial Narrow"/>
                <a:sym typeface="Arial Narrow"/>
              </a:rPr>
              <a:t>except</a:t>
            </a:r>
            <a:endParaRPr b="1" i="0" sz="4200" u="none" cap="none" strike="noStrike">
              <a:solidFill>
                <a:srgbClr val="000000"/>
              </a:solidFill>
              <a:latin typeface="Arial Narrow"/>
              <a:ea typeface="Arial Narrow"/>
              <a:cs typeface="Arial Narrow"/>
              <a:sym typeface="Arial Narrow"/>
            </a:endParaRPr>
          </a:p>
        </p:txBody>
      </p:sp>
      <p:pic>
        <p:nvPicPr>
          <p:cNvPr id="158" name="Google Shape;158;g2f76781cb80_0_6"/>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sp>
        <p:nvSpPr>
          <p:cNvPr id="159" name="Google Shape;159;g2f76781cb80_0_6"/>
          <p:cNvSpPr txBox="1"/>
          <p:nvPr/>
        </p:nvSpPr>
        <p:spPr>
          <a:xfrm>
            <a:off x="476100" y="1063400"/>
            <a:ext cx="11234100" cy="11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AU" sz="1850">
                <a:solidFill>
                  <a:srgbClr val="0E0E0E"/>
                </a:solidFill>
              </a:rPr>
              <a:t>In Python, the try and except blocks are used to handle </a:t>
            </a:r>
            <a:r>
              <a:rPr b="1" lang="en-AU" sz="1850">
                <a:solidFill>
                  <a:srgbClr val="0E0E0E"/>
                </a:solidFill>
              </a:rPr>
              <a:t>exceptions</a:t>
            </a:r>
            <a:r>
              <a:rPr lang="en-AU" sz="1850">
                <a:solidFill>
                  <a:srgbClr val="0E0E0E"/>
                </a:solidFill>
              </a:rPr>
              <a:t> (errors that occur during program execution). Instead of the program terminating when an error occurs, you can “catch” the error and handle it gracefully, allowing the program to continue running or to display a custom error message.</a:t>
            </a:r>
            <a:endParaRPr sz="1850">
              <a:solidFill>
                <a:srgbClr val="0E0E0E"/>
              </a:solidFill>
            </a:endParaRPr>
          </a:p>
        </p:txBody>
      </p:sp>
      <p:pic>
        <p:nvPicPr>
          <p:cNvPr id="160" name="Google Shape;160;g2f76781cb80_0_6"/>
          <p:cNvPicPr preferRelativeResize="0"/>
          <p:nvPr/>
        </p:nvPicPr>
        <p:blipFill>
          <a:blip r:embed="rId6">
            <a:alphaModFix/>
          </a:blip>
          <a:stretch>
            <a:fillRect/>
          </a:stretch>
        </p:blipFill>
        <p:spPr>
          <a:xfrm>
            <a:off x="1601000" y="2563075"/>
            <a:ext cx="8286750" cy="278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pic>
        <p:nvPicPr>
          <p:cNvPr id="165" name="Google Shape;165;g2fcd7cbc19b_0_48"/>
          <p:cNvPicPr preferRelativeResize="0"/>
          <p:nvPr/>
        </p:nvPicPr>
        <p:blipFill rotWithShape="1">
          <a:blip r:embed="rId4">
            <a:alphaModFix/>
          </a:blip>
          <a:srcRect b="44137" l="0" r="0" t="44135"/>
          <a:stretch/>
        </p:blipFill>
        <p:spPr>
          <a:xfrm>
            <a:off x="0" y="5962650"/>
            <a:ext cx="12192000" cy="895351"/>
          </a:xfrm>
          <a:prstGeom prst="rect">
            <a:avLst/>
          </a:prstGeom>
          <a:noFill/>
          <a:ln>
            <a:noFill/>
          </a:ln>
        </p:spPr>
      </p:pic>
      <p:sp>
        <p:nvSpPr>
          <p:cNvPr id="166" name="Google Shape;166;g2fcd7cbc19b_0_48"/>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200"/>
              <a:buFont typeface="Arial"/>
              <a:buNone/>
            </a:pPr>
            <a:r>
              <a:rPr b="1" lang="en-AU" sz="4200">
                <a:latin typeface="Arial Narrow"/>
                <a:ea typeface="Arial Narrow"/>
                <a:cs typeface="Arial Narrow"/>
                <a:sym typeface="Arial Narrow"/>
              </a:rPr>
              <a:t>Testing - try/except</a:t>
            </a:r>
            <a:endParaRPr b="1" i="0" sz="4200" u="none" cap="none" strike="noStrike">
              <a:solidFill>
                <a:srgbClr val="000000"/>
              </a:solidFill>
              <a:latin typeface="Arial Narrow"/>
              <a:ea typeface="Arial Narrow"/>
              <a:cs typeface="Arial Narrow"/>
              <a:sym typeface="Arial Narrow"/>
            </a:endParaRPr>
          </a:p>
        </p:txBody>
      </p:sp>
      <p:pic>
        <p:nvPicPr>
          <p:cNvPr id="167" name="Google Shape;167;g2fcd7cbc19b_0_48"/>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68" name="Google Shape;168;g2fcd7cbc19b_0_48"/>
          <p:cNvPicPr preferRelativeResize="0"/>
          <p:nvPr/>
        </p:nvPicPr>
        <p:blipFill>
          <a:blip r:embed="rId6">
            <a:alphaModFix/>
          </a:blip>
          <a:stretch>
            <a:fillRect/>
          </a:stretch>
        </p:blipFill>
        <p:spPr>
          <a:xfrm>
            <a:off x="152400" y="1377875"/>
            <a:ext cx="11887199" cy="35858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pic>
        <p:nvPicPr>
          <p:cNvPr id="173" name="Google Shape;173;g2f76781cb80_0_12"/>
          <p:cNvPicPr preferRelativeResize="0"/>
          <p:nvPr/>
        </p:nvPicPr>
        <p:blipFill rotWithShape="1">
          <a:blip r:embed="rId4">
            <a:alphaModFix/>
          </a:blip>
          <a:srcRect b="44136" l="0" r="0" t="44136"/>
          <a:stretch/>
        </p:blipFill>
        <p:spPr>
          <a:xfrm>
            <a:off x="0" y="5962650"/>
            <a:ext cx="12192000" cy="895351"/>
          </a:xfrm>
          <a:prstGeom prst="rect">
            <a:avLst/>
          </a:prstGeom>
          <a:noFill/>
          <a:ln>
            <a:noFill/>
          </a:ln>
        </p:spPr>
      </p:pic>
      <p:sp>
        <p:nvSpPr>
          <p:cNvPr id="174" name="Google Shape;174;g2f76781cb80_0_12"/>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lang="en-AU" sz="4200">
                <a:solidFill>
                  <a:schemeClr val="dk1"/>
                </a:solidFill>
                <a:latin typeface="Arial Narrow"/>
                <a:ea typeface="Arial Narrow"/>
                <a:cs typeface="Arial Narrow"/>
                <a:sym typeface="Arial Narrow"/>
              </a:rPr>
              <a:t>Leetcode - Stack</a:t>
            </a:r>
            <a:endParaRPr b="1" i="0" sz="4200" u="none" cap="none" strike="noStrike">
              <a:solidFill>
                <a:srgbClr val="000000"/>
              </a:solidFill>
              <a:latin typeface="Arial Narrow"/>
              <a:ea typeface="Arial Narrow"/>
              <a:cs typeface="Arial Narrow"/>
              <a:sym typeface="Arial Narrow"/>
            </a:endParaRPr>
          </a:p>
        </p:txBody>
      </p:sp>
      <p:pic>
        <p:nvPicPr>
          <p:cNvPr id="175" name="Google Shape;175;g2f76781cb80_0_12"/>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76" name="Google Shape;176;g2f76781cb80_0_12"/>
          <p:cNvPicPr preferRelativeResize="0"/>
          <p:nvPr/>
        </p:nvPicPr>
        <p:blipFill>
          <a:blip r:embed="rId6">
            <a:alphaModFix/>
          </a:blip>
          <a:stretch>
            <a:fillRect/>
          </a:stretch>
        </p:blipFill>
        <p:spPr>
          <a:xfrm>
            <a:off x="4083425" y="1276150"/>
            <a:ext cx="8059974" cy="4149700"/>
          </a:xfrm>
          <a:prstGeom prst="rect">
            <a:avLst/>
          </a:prstGeom>
          <a:noFill/>
          <a:ln>
            <a:noFill/>
          </a:ln>
        </p:spPr>
      </p:pic>
      <p:sp>
        <p:nvSpPr>
          <p:cNvPr id="177" name="Google Shape;177;g2f76781cb80_0_12"/>
          <p:cNvSpPr txBox="1"/>
          <p:nvPr/>
        </p:nvSpPr>
        <p:spPr>
          <a:xfrm>
            <a:off x="253250" y="2348375"/>
            <a:ext cx="4011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AU" sz="2800">
                <a:solidFill>
                  <a:schemeClr val="dk1"/>
                </a:solidFill>
                <a:latin typeface="Calibri"/>
                <a:ea typeface="Calibri"/>
                <a:cs typeface="Calibri"/>
                <a:sym typeface="Calibri"/>
              </a:rPr>
              <a:t>Task:</a:t>
            </a:r>
            <a:endParaRPr sz="28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AutoNum type="arabicPeriod"/>
            </a:pPr>
            <a:r>
              <a:rPr lang="en-AU" sz="2000">
                <a:solidFill>
                  <a:schemeClr val="dk1"/>
                </a:solidFill>
                <a:latin typeface="Calibri"/>
                <a:ea typeface="Calibri"/>
                <a:cs typeface="Calibri"/>
                <a:sym typeface="Calibri"/>
              </a:rPr>
              <a:t>Implement the </a:t>
            </a:r>
            <a:r>
              <a:rPr lang="en-AU" sz="2000">
                <a:solidFill>
                  <a:schemeClr val="dk1"/>
                </a:solidFill>
                <a:latin typeface="Calibri"/>
                <a:ea typeface="Calibri"/>
                <a:cs typeface="Calibri"/>
                <a:sym typeface="Calibri"/>
              </a:rPr>
              <a:t>stack manually without using stack methods</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AutoNum type="arabicPeriod"/>
            </a:pPr>
            <a:r>
              <a:rPr lang="en-AU" sz="2000">
                <a:solidFill>
                  <a:schemeClr val="dk1"/>
                </a:solidFill>
                <a:latin typeface="Calibri"/>
                <a:ea typeface="Calibri"/>
                <a:cs typeface="Calibri"/>
                <a:sym typeface="Calibri"/>
              </a:rPr>
              <a:t>Implement the base code</a:t>
            </a:r>
            <a:endParaRPr sz="2000">
              <a:solidFill>
                <a:schemeClr val="dk1"/>
              </a:solidFill>
              <a:latin typeface="Calibri"/>
              <a:ea typeface="Calibri"/>
              <a:cs typeface="Calibri"/>
              <a:sym typeface="Calibri"/>
            </a:endParaRPr>
          </a:p>
        </p:txBody>
      </p:sp>
      <p:sp>
        <p:nvSpPr>
          <p:cNvPr id="178" name="Google Shape;178;g2f76781cb80_0_12"/>
          <p:cNvSpPr txBox="1"/>
          <p:nvPr/>
        </p:nvSpPr>
        <p:spPr>
          <a:xfrm>
            <a:off x="253250" y="4170700"/>
            <a:ext cx="3899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900">
                <a:solidFill>
                  <a:schemeClr val="dk1"/>
                </a:solidFill>
                <a:latin typeface="Calibri"/>
                <a:ea typeface="Calibri"/>
                <a:cs typeface="Calibri"/>
                <a:sym typeface="Calibri"/>
              </a:rPr>
              <a:t>Base Code</a:t>
            </a:r>
            <a:r>
              <a:rPr lang="en-AU" sz="1900">
                <a:solidFill>
                  <a:schemeClr val="dk1"/>
                </a:solidFill>
                <a:latin typeface="Calibri"/>
                <a:ea typeface="Calibri"/>
                <a:cs typeface="Calibri"/>
                <a:sym typeface="Calibri"/>
              </a:rPr>
              <a:t>: </a:t>
            </a:r>
            <a:r>
              <a:rPr b="1" lang="en-AU" sz="1900" u="sng">
                <a:solidFill>
                  <a:schemeClr val="hlink"/>
                </a:solidFill>
                <a:latin typeface="Calibri"/>
                <a:ea typeface="Calibri"/>
                <a:cs typeface="Calibri"/>
                <a:sym typeface="Calibri"/>
                <a:hlinkClick r:id="rId7"/>
              </a:rPr>
              <a:t>https://tinyurl.com/FIT9136-PASS</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AU" sz="1900">
                <a:solidFill>
                  <a:schemeClr val="dk1"/>
                </a:solidFill>
                <a:latin typeface="Calibri"/>
                <a:ea typeface="Calibri"/>
                <a:cs typeface="Calibri"/>
                <a:sym typeface="Calibri"/>
              </a:rPr>
              <a:t>/Week8/code/stack.py</a:t>
            </a:r>
            <a:endParaRPr sz="1900">
              <a:solidFill>
                <a:schemeClr val="dk1"/>
              </a:solidFill>
              <a:latin typeface="Calibri"/>
              <a:ea typeface="Calibri"/>
              <a:cs typeface="Calibri"/>
              <a:sym typeface="Calibri"/>
            </a:endParaRPr>
          </a:p>
        </p:txBody>
      </p:sp>
      <p:sp>
        <p:nvSpPr>
          <p:cNvPr id="179" name="Google Shape;179;g2f76781cb80_0_12"/>
          <p:cNvSpPr txBox="1"/>
          <p:nvPr/>
        </p:nvSpPr>
        <p:spPr>
          <a:xfrm>
            <a:off x="0" y="5362350"/>
            <a:ext cx="5136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700">
                <a:solidFill>
                  <a:schemeClr val="dk1"/>
                </a:solidFill>
                <a:latin typeface="Calibri"/>
                <a:ea typeface="Calibri"/>
                <a:cs typeface="Calibri"/>
                <a:sym typeface="Calibri"/>
              </a:rPr>
              <a:t>Files are in same name on GitHub</a:t>
            </a:r>
            <a:endParaRPr b="1" sz="27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g2fcd7cbc19b_0_61"/>
          <p:cNvPicPr preferRelativeResize="0"/>
          <p:nvPr/>
        </p:nvPicPr>
        <p:blipFill rotWithShape="1">
          <a:blip r:embed="rId4">
            <a:alphaModFix/>
          </a:blip>
          <a:srcRect b="44137" l="0" r="0" t="44135"/>
          <a:stretch/>
        </p:blipFill>
        <p:spPr>
          <a:xfrm>
            <a:off x="0" y="5962650"/>
            <a:ext cx="12192000" cy="895351"/>
          </a:xfrm>
          <a:prstGeom prst="rect">
            <a:avLst/>
          </a:prstGeom>
          <a:noFill/>
          <a:ln>
            <a:noFill/>
          </a:ln>
        </p:spPr>
      </p:pic>
      <p:sp>
        <p:nvSpPr>
          <p:cNvPr id="185" name="Google Shape;185;g2fcd7cbc19b_0_61"/>
          <p:cNvSpPr txBox="1"/>
          <p:nvPr/>
        </p:nvSpPr>
        <p:spPr>
          <a:xfrm>
            <a:off x="306049" y="326300"/>
            <a:ext cx="8272500" cy="737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200"/>
              <a:buFont typeface="Arial"/>
              <a:buNone/>
            </a:pPr>
            <a:r>
              <a:rPr b="1" lang="en-AU" sz="4200">
                <a:solidFill>
                  <a:schemeClr val="dk1"/>
                </a:solidFill>
                <a:latin typeface="Arial Narrow"/>
                <a:ea typeface="Arial Narrow"/>
                <a:cs typeface="Arial Narrow"/>
                <a:sym typeface="Arial Narrow"/>
              </a:rPr>
              <a:t>Leetcode - Stack</a:t>
            </a:r>
            <a:endParaRPr b="1" i="0" sz="4200" u="none" cap="none" strike="noStrike">
              <a:solidFill>
                <a:srgbClr val="000000"/>
              </a:solidFill>
              <a:latin typeface="Arial Narrow"/>
              <a:ea typeface="Arial Narrow"/>
              <a:cs typeface="Arial Narrow"/>
              <a:sym typeface="Arial Narrow"/>
            </a:endParaRPr>
          </a:p>
        </p:txBody>
      </p:sp>
      <p:pic>
        <p:nvPicPr>
          <p:cNvPr id="186" name="Google Shape;186;g2fcd7cbc19b_0_61"/>
          <p:cNvPicPr preferRelativeResize="0"/>
          <p:nvPr/>
        </p:nvPicPr>
        <p:blipFill rotWithShape="1">
          <a:blip r:embed="rId5">
            <a:alphaModFix/>
          </a:blip>
          <a:srcRect b="0" l="0" r="0" t="0"/>
          <a:stretch/>
        </p:blipFill>
        <p:spPr>
          <a:xfrm>
            <a:off x="306059" y="6304100"/>
            <a:ext cx="1247824" cy="363075"/>
          </a:xfrm>
          <a:prstGeom prst="rect">
            <a:avLst/>
          </a:prstGeom>
          <a:noFill/>
          <a:ln>
            <a:noFill/>
          </a:ln>
        </p:spPr>
      </p:pic>
      <p:pic>
        <p:nvPicPr>
          <p:cNvPr id="187" name="Google Shape;187;g2fcd7cbc19b_0_61"/>
          <p:cNvPicPr preferRelativeResize="0"/>
          <p:nvPr/>
        </p:nvPicPr>
        <p:blipFill>
          <a:blip r:embed="rId6">
            <a:alphaModFix/>
          </a:blip>
          <a:stretch>
            <a:fillRect/>
          </a:stretch>
        </p:blipFill>
        <p:spPr>
          <a:xfrm>
            <a:off x="6532725" y="34525"/>
            <a:ext cx="4244001" cy="5928124"/>
          </a:xfrm>
          <a:prstGeom prst="rect">
            <a:avLst/>
          </a:prstGeom>
          <a:noFill/>
          <a:ln>
            <a:noFill/>
          </a:ln>
        </p:spPr>
      </p:pic>
      <p:sp>
        <p:nvSpPr>
          <p:cNvPr id="188" name="Google Shape;188;g2fcd7cbc19b_0_61"/>
          <p:cNvSpPr txBox="1"/>
          <p:nvPr/>
        </p:nvSpPr>
        <p:spPr>
          <a:xfrm>
            <a:off x="609950" y="2613825"/>
            <a:ext cx="5428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1900">
                <a:solidFill>
                  <a:schemeClr val="dk1"/>
                </a:solidFill>
                <a:latin typeface="Calibri"/>
                <a:ea typeface="Calibri"/>
                <a:cs typeface="Calibri"/>
                <a:sym typeface="Calibri"/>
              </a:rPr>
              <a:t>Base Code</a:t>
            </a:r>
            <a:r>
              <a:rPr lang="en-AU" sz="1900">
                <a:solidFill>
                  <a:schemeClr val="dk1"/>
                </a:solidFill>
                <a:latin typeface="Calibri"/>
                <a:ea typeface="Calibri"/>
                <a:cs typeface="Calibri"/>
                <a:sym typeface="Calibri"/>
              </a:rPr>
              <a:t>: </a:t>
            </a:r>
            <a:r>
              <a:rPr b="1" lang="en-AU" sz="1900" u="sng">
                <a:solidFill>
                  <a:schemeClr val="hlink"/>
                </a:solidFill>
                <a:latin typeface="Calibri"/>
                <a:ea typeface="Calibri"/>
                <a:cs typeface="Calibri"/>
                <a:sym typeface="Calibri"/>
                <a:hlinkClick r:id="rId7"/>
              </a:rPr>
              <a:t>https://tinyurl.com/FIT9136-PASS</a:t>
            </a:r>
            <a:endParaRPr b="1" sz="1900">
              <a:solidFill>
                <a:schemeClr val="dk1"/>
              </a:solidFill>
              <a:latin typeface="Calibri"/>
              <a:ea typeface="Calibri"/>
              <a:cs typeface="Calibri"/>
              <a:sym typeface="Calibri"/>
            </a:endParaRPr>
          </a:p>
          <a:p>
            <a:pPr indent="0" lvl="0" marL="0" rtl="0" algn="l">
              <a:spcBef>
                <a:spcPts val="0"/>
              </a:spcBef>
              <a:spcAft>
                <a:spcPts val="0"/>
              </a:spcAft>
              <a:buNone/>
            </a:pPr>
            <a:r>
              <a:rPr lang="en-AU" sz="1900">
                <a:solidFill>
                  <a:schemeClr val="dk1"/>
                </a:solidFill>
                <a:latin typeface="Calibri"/>
                <a:ea typeface="Calibri"/>
                <a:cs typeface="Calibri"/>
                <a:sym typeface="Calibri"/>
              </a:rPr>
              <a:t>/Week8/code/stack_solution.py</a:t>
            </a:r>
            <a:endParaRPr sz="1900">
              <a:solidFill>
                <a:schemeClr val="dk1"/>
              </a:solidFill>
              <a:latin typeface="Calibri"/>
              <a:ea typeface="Calibri"/>
              <a:cs typeface="Calibri"/>
              <a:sym typeface="Calibri"/>
            </a:endParaRPr>
          </a:p>
        </p:txBody>
      </p:sp>
      <p:sp>
        <p:nvSpPr>
          <p:cNvPr id="189" name="Google Shape;189;g2fcd7cbc19b_0_61"/>
          <p:cNvSpPr txBox="1"/>
          <p:nvPr/>
        </p:nvSpPr>
        <p:spPr>
          <a:xfrm>
            <a:off x="0" y="5362350"/>
            <a:ext cx="5136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AU" sz="2700">
                <a:solidFill>
                  <a:schemeClr val="dk1"/>
                </a:solidFill>
                <a:latin typeface="Calibri"/>
                <a:ea typeface="Calibri"/>
                <a:cs typeface="Calibri"/>
                <a:sym typeface="Calibri"/>
              </a:rPr>
              <a:t>Files are in same name on GitHub</a:t>
            </a:r>
            <a:endParaRPr b="1" sz="27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